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84" r:id="rId1"/>
  </p:sldMasterIdLst>
  <p:notesMasterIdLst>
    <p:notesMasterId r:id="rId33"/>
  </p:notesMasterIdLst>
  <p:sldIdLst>
    <p:sldId id="256" r:id="rId2"/>
    <p:sldId id="294" r:id="rId3"/>
    <p:sldId id="257" r:id="rId4"/>
    <p:sldId id="268" r:id="rId5"/>
    <p:sldId id="258" r:id="rId6"/>
    <p:sldId id="270" r:id="rId7"/>
    <p:sldId id="259" r:id="rId8"/>
    <p:sldId id="266" r:id="rId9"/>
    <p:sldId id="261" r:id="rId10"/>
    <p:sldId id="267" r:id="rId11"/>
    <p:sldId id="271" r:id="rId12"/>
    <p:sldId id="272" r:id="rId13"/>
    <p:sldId id="262" r:id="rId14"/>
    <p:sldId id="263" r:id="rId15"/>
    <p:sldId id="273" r:id="rId16"/>
    <p:sldId id="274" r:id="rId17"/>
    <p:sldId id="276" r:id="rId18"/>
    <p:sldId id="275" r:id="rId19"/>
    <p:sldId id="281" r:id="rId20"/>
    <p:sldId id="282" r:id="rId21"/>
    <p:sldId id="283" r:id="rId22"/>
    <p:sldId id="284" r:id="rId23"/>
    <p:sldId id="285" r:id="rId24"/>
    <p:sldId id="286" r:id="rId25"/>
    <p:sldId id="278" r:id="rId26"/>
    <p:sldId id="280" r:id="rId27"/>
    <p:sldId id="287" r:id="rId28"/>
    <p:sldId id="288" r:id="rId29"/>
    <p:sldId id="289" r:id="rId30"/>
    <p:sldId id="290" r:id="rId31"/>
    <p:sldId id="292" r:id="rId3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renlac93@gmail.com" initials="o" lastIdx="1" clrIdx="0">
    <p:extLst>
      <p:ext uri="{19B8F6BF-5375-455C-9EA6-DF929625EA0E}">
        <p15:presenceInfo xmlns:p15="http://schemas.microsoft.com/office/powerpoint/2012/main" userId="9490f009b9ee98d6" providerId="Windows Live"/>
      </p:ext>
    </p:extLst>
  </p:cmAuthor>
  <p:cmAuthor id="2" name="Eldar" initials="E" lastIdx="1" clrIdx="1">
    <p:extLst>
      <p:ext uri="{19B8F6BF-5375-455C-9EA6-DF929625EA0E}">
        <p15:presenceInfo xmlns:p15="http://schemas.microsoft.com/office/powerpoint/2012/main" userId="Elda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052" autoAdjust="0"/>
    <p:restoredTop sz="94660"/>
  </p:normalViewPr>
  <p:slideViewPr>
    <p:cSldViewPr snapToGrid="0">
      <p:cViewPr varScale="1">
        <p:scale>
          <a:sx n="68" d="100"/>
          <a:sy n="68" d="100"/>
        </p:scale>
        <p:origin x="49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2-20T19:23:59.318" idx="1">
    <p:pos x="7670" y="10"/>
    <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01-01T19:56:04.903" idx="1">
    <p:pos x="7670" y="10"/>
    <p:text/>
    <p:extLst>
      <p:ext uri="{C676402C-5697-4E1C-873F-D02D1690AC5C}">
        <p15:threadingInfo xmlns:p15="http://schemas.microsoft.com/office/powerpoint/2012/main" timeZoneBias="-120"/>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5.e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1.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978EDE-7899-4A41-8811-8195CE48548B}" type="datetimeFigureOut">
              <a:rPr lang="en-IL" smtClean="0"/>
              <a:t>01/04/2021</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902A92-A5E1-4F17-8857-FD197A79122F}" type="slidenum">
              <a:rPr lang="en-IL" smtClean="0"/>
              <a:t>‹#›</a:t>
            </a:fld>
            <a:endParaRPr lang="en-IL"/>
          </a:p>
        </p:txBody>
      </p:sp>
    </p:spTree>
    <p:extLst>
      <p:ext uri="{BB962C8B-B14F-4D97-AF65-F5344CB8AC3E}">
        <p14:creationId xmlns:p14="http://schemas.microsoft.com/office/powerpoint/2010/main" val="3594295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e-IL" dirty="0"/>
              <a:t>להחליף את הסרטון.</a:t>
            </a:r>
            <a:endParaRPr lang="en-IL" dirty="0"/>
          </a:p>
        </p:txBody>
      </p:sp>
      <p:sp>
        <p:nvSpPr>
          <p:cNvPr id="4" name="Slide Number Placeholder 3"/>
          <p:cNvSpPr>
            <a:spLocks noGrp="1"/>
          </p:cNvSpPr>
          <p:nvPr>
            <p:ph type="sldNum" sz="quarter" idx="5"/>
          </p:nvPr>
        </p:nvSpPr>
        <p:spPr/>
        <p:txBody>
          <a:bodyPr/>
          <a:lstStyle/>
          <a:p>
            <a:fld id="{86902A92-A5E1-4F17-8857-FD197A79122F}" type="slidenum">
              <a:rPr lang="en-IL" smtClean="0"/>
              <a:t>8</a:t>
            </a:fld>
            <a:endParaRPr lang="en-IL"/>
          </a:p>
        </p:txBody>
      </p:sp>
    </p:spTree>
    <p:extLst>
      <p:ext uri="{BB962C8B-B14F-4D97-AF65-F5344CB8AC3E}">
        <p14:creationId xmlns:p14="http://schemas.microsoft.com/office/powerpoint/2010/main" val="1804918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727922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3898895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723764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591733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93772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3074333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197303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6525721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134169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1864248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255FE92-B98C-4848-9069-F5E47CC25901}" type="datetimeFigureOut">
              <a:rPr lang="he-IL" smtClean="0"/>
              <a:t>כ'/טבת/תשפ"א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7A5ABAF1-00F8-498F-87F5-276420AE7362}" type="slidenum">
              <a:rPr lang="he-IL" smtClean="0"/>
              <a:t>‹#›</a:t>
            </a:fld>
            <a:endParaRPr lang="he-IL"/>
          </a:p>
        </p:txBody>
      </p:sp>
    </p:spTree>
    <p:extLst>
      <p:ext uri="{BB962C8B-B14F-4D97-AF65-F5344CB8AC3E}">
        <p14:creationId xmlns:p14="http://schemas.microsoft.com/office/powerpoint/2010/main" val="2041464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55FE92-B98C-4848-9069-F5E47CC25901}" type="datetimeFigureOut">
              <a:rPr lang="he-IL" smtClean="0"/>
              <a:t>כ'/טבת/תשפ"א</a:t>
            </a:fld>
            <a:endParaRPr lang="he-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5ABAF1-00F8-498F-87F5-276420AE7362}" type="slidenum">
              <a:rPr lang="he-IL" smtClean="0"/>
              <a:t>‹#›</a:t>
            </a:fld>
            <a:endParaRPr lang="he-IL"/>
          </a:p>
        </p:txBody>
      </p:sp>
    </p:spTree>
    <p:extLst>
      <p:ext uri="{BB962C8B-B14F-4D97-AF65-F5344CB8AC3E}">
        <p14:creationId xmlns:p14="http://schemas.microsoft.com/office/powerpoint/2010/main" val="4233429841"/>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github.com/DorGetter/WeWatch_App/blob/master/README.md"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3.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4.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6.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1.mp4"/><Relationship Id="rId1" Type="http://schemas.microsoft.com/office/2007/relationships/media" Target="../media/media11.mp4"/><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2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22.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23.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24.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comments" Target="../comments/comment2.xml"/><Relationship Id="rId4" Type="http://schemas.openxmlformats.org/officeDocument/2006/relationships/image" Target="../media/image2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A234862-C85B-4A0D-9216-A5832AAA532D}"/>
              </a:ext>
            </a:extLst>
          </p:cNvPr>
          <p:cNvSpPr>
            <a:spLocks noGrp="1"/>
          </p:cNvSpPr>
          <p:nvPr>
            <p:ph type="ctrTitle"/>
          </p:nvPr>
        </p:nvSpPr>
        <p:spPr>
          <a:xfrm>
            <a:off x="182504" y="5043341"/>
            <a:ext cx="6265430" cy="782424"/>
          </a:xfrm>
        </p:spPr>
        <p:txBody>
          <a:bodyPr anchor="t">
            <a:normAutofit/>
          </a:bodyPr>
          <a:lstStyle/>
          <a:p>
            <a:pPr algn="r"/>
            <a:r>
              <a:rPr lang="en-US" sz="2000" dirty="0">
                <a:latin typeface="David" panose="020E0502060401010101" pitchFamily="34" charset="-79"/>
                <a:cs typeface="David" panose="020E0502060401010101" pitchFamily="34" charset="-79"/>
                <a:hlinkClick r:id="rId2"/>
              </a:rPr>
              <a:t>https://github.com/DorGetter/WeWatch_App/blob/master/README.md</a:t>
            </a:r>
            <a:endParaRPr lang="he-IL" sz="2000" dirty="0">
              <a:latin typeface="David" panose="020E0502060401010101" pitchFamily="34" charset="-79"/>
              <a:cs typeface="David" panose="020E0502060401010101" pitchFamily="34" charset="-79"/>
            </a:endParaRPr>
          </a:p>
        </p:txBody>
      </p:sp>
      <p:sp>
        <p:nvSpPr>
          <p:cNvPr id="3" name="כותרת משנה 2">
            <a:extLst>
              <a:ext uri="{FF2B5EF4-FFF2-40B4-BE49-F238E27FC236}">
                <a16:creationId xmlns:a16="http://schemas.microsoft.com/office/drawing/2014/main" id="{3E28D692-43BD-45E3-96C0-B97DFB5E3970}"/>
              </a:ext>
            </a:extLst>
          </p:cNvPr>
          <p:cNvSpPr>
            <a:spLocks noGrp="1"/>
          </p:cNvSpPr>
          <p:nvPr>
            <p:ph type="subTitle" idx="1"/>
          </p:nvPr>
        </p:nvSpPr>
        <p:spPr>
          <a:xfrm>
            <a:off x="804673" y="1099457"/>
            <a:ext cx="4524973" cy="2221403"/>
          </a:xfrm>
        </p:spPr>
        <p:txBody>
          <a:bodyPr anchor="b">
            <a:normAutofit/>
          </a:bodyPr>
          <a:lstStyle/>
          <a:p>
            <a:pPr algn="r"/>
            <a:r>
              <a:rPr lang="he-IL" sz="4800" dirty="0">
                <a:effectLst>
                  <a:outerShdw blurRad="38100" dist="38100" dir="2700000" algn="tl">
                    <a:srgbClr val="000000">
                      <a:alpha val="43137"/>
                    </a:srgbClr>
                  </a:outerShdw>
                </a:effectLst>
                <a:latin typeface="David" panose="020E0502060401010101" pitchFamily="34" charset="-79"/>
                <a:cs typeface="David" panose="020E0502060401010101" pitchFamily="34" charset="-79"/>
              </a:rPr>
              <a:t>אפליקציית אנדרואיד לצפייה ישירה בסרטים</a:t>
            </a:r>
          </a:p>
        </p:txBody>
      </p:sp>
      <p:pic>
        <p:nvPicPr>
          <p:cNvPr id="5" name="תמונה 4">
            <a:extLst>
              <a:ext uri="{FF2B5EF4-FFF2-40B4-BE49-F238E27FC236}">
                <a16:creationId xmlns:a16="http://schemas.microsoft.com/office/drawing/2014/main" id="{2070D568-29B8-403C-AD2C-8A2FD483245A}"/>
              </a:ext>
            </a:extLst>
          </p:cNvPr>
          <p:cNvPicPr>
            <a:picLocks noChangeAspect="1"/>
          </p:cNvPicPr>
          <p:nvPr/>
        </p:nvPicPr>
        <p:blipFill rotWithShape="1">
          <a:blip r:embed="rId3">
            <a:extLst>
              <a:ext uri="{28A0092B-C50C-407E-A947-70E740481C1C}">
                <a14:useLocalDpi xmlns:a14="http://schemas.microsoft.com/office/drawing/2010/main" val="0"/>
              </a:ext>
            </a:extLst>
          </a:blip>
          <a:srcRect l="2254"/>
          <a:stretch/>
        </p:blipFill>
        <p:spPr>
          <a:xfrm>
            <a:off x="6542314" y="1008853"/>
            <a:ext cx="5344886" cy="5468147"/>
          </a:xfrm>
          <a:custGeom>
            <a:avLst/>
            <a:gdLst/>
            <a:ahLst/>
            <a:cxnLst/>
            <a:rect l="l" t="t" r="r" b="b"/>
            <a:pathLst>
              <a:path w="6170914" h="6313225">
                <a:moveTo>
                  <a:pt x="3397813" y="0"/>
                </a:moveTo>
                <a:cubicBezTo>
                  <a:pt x="4453378" y="0"/>
                  <a:pt x="5396522" y="481334"/>
                  <a:pt x="6019731" y="1236489"/>
                </a:cubicBezTo>
                <a:lnTo>
                  <a:pt x="6170914" y="1438663"/>
                </a:lnTo>
                <a:lnTo>
                  <a:pt x="6170914" y="5356963"/>
                </a:lnTo>
                <a:lnTo>
                  <a:pt x="6019731" y="5559138"/>
                </a:lnTo>
                <a:cubicBezTo>
                  <a:pt x="5786028" y="5842321"/>
                  <a:pt x="5507333" y="6086998"/>
                  <a:pt x="5194591" y="6282226"/>
                </a:cubicBezTo>
                <a:lnTo>
                  <a:pt x="5141791" y="6313225"/>
                </a:lnTo>
                <a:lnTo>
                  <a:pt x="1659199" y="6313225"/>
                </a:lnTo>
                <a:lnTo>
                  <a:pt x="1498064" y="6215333"/>
                </a:lnTo>
                <a:cubicBezTo>
                  <a:pt x="594240" y="5604721"/>
                  <a:pt x="0" y="4570663"/>
                  <a:pt x="0" y="3397813"/>
                </a:cubicBezTo>
                <a:cubicBezTo>
                  <a:pt x="0" y="1521253"/>
                  <a:pt x="1521253" y="0"/>
                  <a:pt x="3397813" y="0"/>
                </a:cubicBezTo>
                <a:close/>
              </a:path>
            </a:pathLst>
          </a:custGeom>
        </p:spPr>
      </p:pic>
    </p:spTree>
    <p:extLst>
      <p:ext uri="{BB962C8B-B14F-4D97-AF65-F5344CB8AC3E}">
        <p14:creationId xmlns:p14="http://schemas.microsoft.com/office/powerpoint/2010/main" val="371667114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2CB4A07-AF1C-432E-A74A-F85A49C41C70}"/>
              </a:ext>
            </a:extLst>
          </p:cNvPr>
          <p:cNvSpPr>
            <a:spLocks noGrp="1"/>
          </p:cNvSpPr>
          <p:nvPr>
            <p:ph type="title"/>
          </p:nvPr>
        </p:nvSpPr>
        <p:spPr>
          <a:xfrm>
            <a:off x="7727092" y="872181"/>
            <a:ext cx="4297406" cy="891746"/>
          </a:xfrm>
        </p:spPr>
        <p:txBody>
          <a:bodyPr vert="horz" lIns="91440" tIns="45720" rIns="91440" bIns="45720" rtlCol="0" anchor="b">
            <a:noAutofit/>
          </a:bodyPr>
          <a:lstStyle/>
          <a:p>
            <a:pPr algn="r" rtl="0"/>
            <a:r>
              <a:rPr lang="he-IL" sz="5400" dirty="0">
                <a:latin typeface="David" panose="020E0502060401010101" pitchFamily="34" charset="-79"/>
                <a:cs typeface="David" panose="020E0502060401010101" pitchFamily="34" charset="-79"/>
              </a:rPr>
              <a:t>הוספת חברים לאפליקציה</a:t>
            </a:r>
            <a:endParaRPr lang="en-US" sz="5400" dirty="0">
              <a:latin typeface="David" panose="020E0502060401010101" pitchFamily="34" charset="-79"/>
              <a:cs typeface="David" panose="020E0502060401010101" pitchFamily="34" charset="-79"/>
            </a:endParaRPr>
          </a:p>
        </p:txBody>
      </p:sp>
      <p:pic>
        <p:nvPicPr>
          <p:cNvPr id="5" name="מציין מיקום תוכן 4" descr="תמונה שמכילה טקסט, אלקטרוניקה, צילום מסך&#10;&#10;התיאור נוצר באופן אוטומטי">
            <a:extLst>
              <a:ext uri="{FF2B5EF4-FFF2-40B4-BE49-F238E27FC236}">
                <a16:creationId xmlns:a16="http://schemas.microsoft.com/office/drawing/2014/main" id="{5D5182AF-5066-4D8D-A746-981E31FC9BFA}"/>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8115" r="-1" b="8214"/>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4" name="TextBox 3">
            <a:extLst>
              <a:ext uri="{FF2B5EF4-FFF2-40B4-BE49-F238E27FC236}">
                <a16:creationId xmlns:a16="http://schemas.microsoft.com/office/drawing/2014/main" id="{E74CD08F-BAC1-4B41-917B-2593F2D0BE1B}"/>
              </a:ext>
            </a:extLst>
          </p:cNvPr>
          <p:cNvSpPr txBox="1"/>
          <p:nvPr/>
        </p:nvSpPr>
        <p:spPr>
          <a:xfrm>
            <a:off x="7254790" y="2998572"/>
            <a:ext cx="4769708" cy="1754326"/>
          </a:xfrm>
          <a:prstGeom prst="rect">
            <a:avLst/>
          </a:prstGeom>
          <a:noFill/>
        </p:spPr>
        <p:txBody>
          <a:bodyPr wrap="square" rtlCol="0">
            <a:spAutoFit/>
          </a:bodyPr>
          <a:lstStyle/>
          <a:p>
            <a:r>
              <a:rPr lang="he-IL" dirty="0"/>
              <a:t>דף זה מציג למשתמש את רשימת האנשים הרשומים לאפליקציה.</a:t>
            </a:r>
            <a:br>
              <a:rPr lang="en-US" dirty="0"/>
            </a:br>
            <a:r>
              <a:rPr lang="he-IL" dirty="0"/>
              <a:t>בעזרת גלילה ואו חיפוש לפי שם המשתמש יכול לאתר את החברים אותם ירצה להוסיף למאגר החברים שלו ובכך לעקוב אחר הפעילות שלהם באפליקציה.</a:t>
            </a:r>
          </a:p>
        </p:txBody>
      </p:sp>
      <p:pic>
        <p:nvPicPr>
          <p:cNvPr id="6" name="friends_REC">
            <a:hlinkClick r:id="" action="ppaction://media"/>
            <a:extLst>
              <a:ext uri="{FF2B5EF4-FFF2-40B4-BE49-F238E27FC236}">
                <a16:creationId xmlns:a16="http://schemas.microsoft.com/office/drawing/2014/main" id="{4D896C31-55BC-4E10-9147-C0C5602F416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29640" y="0"/>
            <a:ext cx="3568603" cy="6948740"/>
          </a:xfrm>
          <a:prstGeom prst="rect">
            <a:avLst/>
          </a:prstGeom>
        </p:spPr>
      </p:pic>
    </p:spTree>
    <p:extLst>
      <p:ext uri="{BB962C8B-B14F-4D97-AF65-F5344CB8AC3E}">
        <p14:creationId xmlns:p14="http://schemas.microsoft.com/office/powerpoint/2010/main" val="1223887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1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2CB4A07-AF1C-432E-A74A-F85A49C41C70}"/>
              </a:ext>
            </a:extLst>
          </p:cNvPr>
          <p:cNvSpPr>
            <a:spLocks noGrp="1"/>
          </p:cNvSpPr>
          <p:nvPr>
            <p:ph type="title"/>
          </p:nvPr>
        </p:nvSpPr>
        <p:spPr>
          <a:xfrm>
            <a:off x="7727092" y="295532"/>
            <a:ext cx="4297406" cy="891746"/>
          </a:xfrm>
        </p:spPr>
        <p:txBody>
          <a:bodyPr vert="horz" lIns="91440" tIns="45720" rIns="91440" bIns="45720" rtlCol="0" anchor="b">
            <a:noAutofit/>
          </a:bodyPr>
          <a:lstStyle/>
          <a:p>
            <a:pPr algn="r" rtl="0"/>
            <a:r>
              <a:rPr lang="en-US" sz="5400" dirty="0">
                <a:latin typeface="David" panose="020E0502060401010101" pitchFamily="34" charset="-79"/>
                <a:cs typeface="David" panose="020E0502060401010101" pitchFamily="34" charset="-79"/>
              </a:rPr>
              <a:t>Feed</a:t>
            </a:r>
          </a:p>
        </p:txBody>
      </p:sp>
      <p:pic>
        <p:nvPicPr>
          <p:cNvPr id="5" name="מציין מיקום תוכן 4" descr="תמונה שמכילה טקסט, אלקטרוניקה, צילום מסך&#10;&#10;התיאור נוצר באופן אוטומטי">
            <a:extLst>
              <a:ext uri="{FF2B5EF4-FFF2-40B4-BE49-F238E27FC236}">
                <a16:creationId xmlns:a16="http://schemas.microsoft.com/office/drawing/2014/main" id="{5D5182AF-5066-4D8D-A746-981E31FC9BFA}"/>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8115" r="-1" b="8214"/>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4" name="TextBox 3">
            <a:extLst>
              <a:ext uri="{FF2B5EF4-FFF2-40B4-BE49-F238E27FC236}">
                <a16:creationId xmlns:a16="http://schemas.microsoft.com/office/drawing/2014/main" id="{E74CD08F-BAC1-4B41-917B-2593F2D0BE1B}"/>
              </a:ext>
            </a:extLst>
          </p:cNvPr>
          <p:cNvSpPr txBox="1"/>
          <p:nvPr/>
        </p:nvSpPr>
        <p:spPr>
          <a:xfrm>
            <a:off x="7254790" y="3690550"/>
            <a:ext cx="4769708" cy="923330"/>
          </a:xfrm>
          <a:prstGeom prst="rect">
            <a:avLst/>
          </a:prstGeom>
          <a:noFill/>
        </p:spPr>
        <p:txBody>
          <a:bodyPr wrap="square" rtlCol="0">
            <a:spAutoFit/>
          </a:bodyPr>
          <a:lstStyle/>
          <a:p>
            <a:r>
              <a:rPr lang="he-IL" dirty="0"/>
              <a:t>דף זה מאפשר למשתמש לראות מה החברים שלו עשו באפליקציה בסדר כרונולוגי (מהחדש לישן), מי צפה במה ומתי ובכך להעצים את חווית הצפייה.</a:t>
            </a:r>
          </a:p>
        </p:txBody>
      </p:sp>
      <p:pic>
        <p:nvPicPr>
          <p:cNvPr id="3" name="feef_REC">
            <a:hlinkClick r:id="" action="ppaction://media"/>
            <a:extLst>
              <a:ext uri="{FF2B5EF4-FFF2-40B4-BE49-F238E27FC236}">
                <a16:creationId xmlns:a16="http://schemas.microsoft.com/office/drawing/2014/main" id="{037FAFF5-C511-405D-B541-F3EC4EAD797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76775" y="0"/>
            <a:ext cx="3530895" cy="6812811"/>
          </a:xfrm>
          <a:prstGeom prst="rect">
            <a:avLst/>
          </a:prstGeom>
        </p:spPr>
      </p:pic>
    </p:spTree>
    <p:extLst>
      <p:ext uri="{BB962C8B-B14F-4D97-AF65-F5344CB8AC3E}">
        <p14:creationId xmlns:p14="http://schemas.microsoft.com/office/powerpoint/2010/main" val="2157416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2CB4A07-AF1C-432E-A74A-F85A49C41C70}"/>
              </a:ext>
            </a:extLst>
          </p:cNvPr>
          <p:cNvSpPr>
            <a:spLocks noGrp="1"/>
          </p:cNvSpPr>
          <p:nvPr>
            <p:ph type="title"/>
          </p:nvPr>
        </p:nvSpPr>
        <p:spPr>
          <a:xfrm>
            <a:off x="5818658" y="-635345"/>
            <a:ext cx="6373341" cy="2381765"/>
          </a:xfrm>
        </p:spPr>
        <p:txBody>
          <a:bodyPr vert="horz" lIns="91440" tIns="45720" rIns="91440" bIns="45720" rtlCol="0" anchor="b">
            <a:noAutofit/>
          </a:bodyPr>
          <a:lstStyle/>
          <a:p>
            <a:pPr algn="r" rtl="0"/>
            <a:r>
              <a:rPr lang="he-IL" sz="5400" dirty="0">
                <a:latin typeface="David" panose="020E0502060401010101" pitchFamily="34" charset="-79"/>
                <a:cs typeface="David" panose="020E0502060401010101" pitchFamily="34" charset="-79"/>
              </a:rPr>
              <a:t>הגשת בקשה לתוכן מספקי השירות</a:t>
            </a:r>
            <a:endParaRPr lang="en-US" sz="5400" dirty="0">
              <a:latin typeface="David" panose="020E0502060401010101" pitchFamily="34" charset="-79"/>
              <a:cs typeface="David" panose="020E0502060401010101" pitchFamily="34" charset="-79"/>
            </a:endParaRPr>
          </a:p>
        </p:txBody>
      </p:sp>
      <p:pic>
        <p:nvPicPr>
          <p:cNvPr id="5" name="מציין מיקום תוכן 4" descr="תמונה שמכילה טקסט, אלקטרוניקה, צילום מסך&#10;&#10;התיאור נוצר באופן אוטומטי">
            <a:extLst>
              <a:ext uri="{FF2B5EF4-FFF2-40B4-BE49-F238E27FC236}">
                <a16:creationId xmlns:a16="http://schemas.microsoft.com/office/drawing/2014/main" id="{5D5182AF-5066-4D8D-A746-981E31FC9BFA}"/>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8115" r="-1" b="8214"/>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4" name="TextBox 3">
            <a:extLst>
              <a:ext uri="{FF2B5EF4-FFF2-40B4-BE49-F238E27FC236}">
                <a16:creationId xmlns:a16="http://schemas.microsoft.com/office/drawing/2014/main" id="{E74CD08F-BAC1-4B41-917B-2593F2D0BE1B}"/>
              </a:ext>
            </a:extLst>
          </p:cNvPr>
          <p:cNvSpPr txBox="1"/>
          <p:nvPr/>
        </p:nvSpPr>
        <p:spPr>
          <a:xfrm>
            <a:off x="7337168" y="3056236"/>
            <a:ext cx="4769708" cy="1477328"/>
          </a:xfrm>
          <a:prstGeom prst="rect">
            <a:avLst/>
          </a:prstGeom>
          <a:noFill/>
        </p:spPr>
        <p:txBody>
          <a:bodyPr wrap="square" rtlCol="0">
            <a:spAutoFit/>
          </a:bodyPr>
          <a:lstStyle/>
          <a:p>
            <a:r>
              <a:rPr lang="he-IL" dirty="0"/>
              <a:t>דף מהווה את ערוץ התקשורת בין המשתמש לספקי השירות. </a:t>
            </a:r>
            <a:br>
              <a:rPr lang="en-US" dirty="0"/>
            </a:br>
            <a:r>
              <a:rPr lang="he-IL" dirty="0"/>
              <a:t>משתמש יוכל להיכנס לדף ולמלא טופס בקשה ובו יציין את שם התוכן אותו ירצה לקבל מספקי השירות. </a:t>
            </a:r>
            <a:br>
              <a:rPr lang="en-US" dirty="0"/>
            </a:br>
            <a:r>
              <a:rPr lang="he-IL" dirty="0"/>
              <a:t>טופס זה לאחר מכן ישלח לכלל הספקים.</a:t>
            </a:r>
          </a:p>
        </p:txBody>
      </p:sp>
      <p:pic>
        <p:nvPicPr>
          <p:cNvPr id="3" name="request_REC">
            <a:hlinkClick r:id="" action="ppaction://media"/>
            <a:extLst>
              <a:ext uri="{FF2B5EF4-FFF2-40B4-BE49-F238E27FC236}">
                <a16:creationId xmlns:a16="http://schemas.microsoft.com/office/drawing/2014/main" id="{0863A66B-8B99-4187-9D73-932B597C92E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57921" y="0"/>
            <a:ext cx="3493187" cy="6857990"/>
          </a:xfrm>
          <a:prstGeom prst="rect">
            <a:avLst/>
          </a:prstGeom>
        </p:spPr>
      </p:pic>
    </p:spTree>
    <p:extLst>
      <p:ext uri="{BB962C8B-B14F-4D97-AF65-F5344CB8AC3E}">
        <p14:creationId xmlns:p14="http://schemas.microsoft.com/office/powerpoint/2010/main" val="226821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3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5F84B61-5A08-47D7-9278-7465FF403C38}"/>
              </a:ext>
            </a:extLst>
          </p:cNvPr>
          <p:cNvSpPr>
            <a:spLocks noGrp="1"/>
          </p:cNvSpPr>
          <p:nvPr>
            <p:ph type="title"/>
          </p:nvPr>
        </p:nvSpPr>
        <p:spPr>
          <a:xfrm>
            <a:off x="7653150" y="388792"/>
            <a:ext cx="4087306" cy="2889114"/>
          </a:xfrm>
        </p:spPr>
        <p:txBody>
          <a:bodyPr vert="horz" lIns="91440" tIns="45720" rIns="91440" bIns="45720" rtlCol="0" anchor="b">
            <a:normAutofit/>
          </a:bodyPr>
          <a:lstStyle/>
          <a:p>
            <a:pPr rtl="0"/>
            <a:r>
              <a:rPr lang="en-US" sz="5400" dirty="0" err="1">
                <a:latin typeface="David" panose="020E0502060401010101" pitchFamily="34" charset="-79"/>
                <a:cs typeface="David" panose="020E0502060401010101" pitchFamily="34" charset="-79"/>
              </a:rPr>
              <a:t>דף</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הפרופיל</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של</a:t>
            </a:r>
            <a:r>
              <a:rPr lang="en-US" sz="5400" dirty="0">
                <a:latin typeface="David" panose="020E0502060401010101" pitchFamily="34" charset="-79"/>
                <a:cs typeface="David" panose="020E0502060401010101" pitchFamily="34" charset="-79"/>
              </a:rPr>
              <a:t> </a:t>
            </a:r>
            <a:r>
              <a:rPr lang="he-IL" sz="5400" dirty="0">
                <a:latin typeface="David" panose="020E0502060401010101" pitchFamily="34" charset="-79"/>
                <a:cs typeface="David" panose="020E0502060401010101" pitchFamily="34" charset="-79"/>
              </a:rPr>
              <a:t>המנהל</a:t>
            </a:r>
            <a:endParaRPr lang="en-US" sz="5400" dirty="0"/>
          </a:p>
        </p:txBody>
      </p:sp>
      <p:pic>
        <p:nvPicPr>
          <p:cNvPr id="5" name="מציין מיקום תוכן 4" descr="תמונה שמכילה טקסט, צג, צילום מסך&#10;&#10;התיאור נוצר באופן אוטומטי">
            <a:extLst>
              <a:ext uri="{FF2B5EF4-FFF2-40B4-BE49-F238E27FC236}">
                <a16:creationId xmlns:a16="http://schemas.microsoft.com/office/drawing/2014/main" id="{15C8CD12-5808-4178-8166-7B9CA1C15D8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8601" r="-2" b="21146"/>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4209393249"/>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690858" y="490194"/>
            <a:ext cx="4087306" cy="1932495"/>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העלאת סרטים על ידי מנהלי המערכת</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pic>
        <p:nvPicPr>
          <p:cNvPr id="6" name="תמונה 5">
            <a:extLst>
              <a:ext uri="{FF2B5EF4-FFF2-40B4-BE49-F238E27FC236}">
                <a16:creationId xmlns:a16="http://schemas.microsoft.com/office/drawing/2014/main" id="{C0FCC361-2F79-435A-9349-2D5F2863634E}"/>
              </a:ext>
            </a:extLst>
          </p:cNvPr>
          <p:cNvPicPr>
            <a:picLocks noChangeAspect="1"/>
          </p:cNvPicPr>
          <p:nvPr/>
        </p:nvPicPr>
        <p:blipFill>
          <a:blip r:embed="rId4"/>
          <a:stretch>
            <a:fillRect/>
          </a:stretch>
        </p:blipFill>
        <p:spPr>
          <a:xfrm rot="17278782">
            <a:off x="897980" y="1668635"/>
            <a:ext cx="2392122" cy="1302000"/>
          </a:xfrm>
          <a:prstGeom prst="rect">
            <a:avLst/>
          </a:prstGeom>
        </p:spPr>
      </p:pic>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pic>
        <p:nvPicPr>
          <p:cNvPr id="8" name="uploadmovie_REC">
            <a:hlinkClick r:id="" action="ppaction://media"/>
            <a:extLst>
              <a:ext uri="{FF2B5EF4-FFF2-40B4-BE49-F238E27FC236}">
                <a16:creationId xmlns:a16="http://schemas.microsoft.com/office/drawing/2014/main" id="{1DB16F7B-350A-49F4-95E1-EE50DE153AD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801222" y="212103"/>
            <a:ext cx="3110845" cy="6155703"/>
          </a:xfrm>
        </p:spPr>
      </p:pic>
      <p:sp>
        <p:nvSpPr>
          <p:cNvPr id="9" name="תיבת טקסט 8">
            <a:extLst>
              <a:ext uri="{FF2B5EF4-FFF2-40B4-BE49-F238E27FC236}">
                <a16:creationId xmlns:a16="http://schemas.microsoft.com/office/drawing/2014/main" id="{D443FC65-D80F-43B7-B377-52B5375A12F6}"/>
              </a:ext>
            </a:extLst>
          </p:cNvPr>
          <p:cNvSpPr txBox="1"/>
          <p:nvPr/>
        </p:nvSpPr>
        <p:spPr>
          <a:xfrm>
            <a:off x="4741683" y="2073897"/>
            <a:ext cx="6909848" cy="3539430"/>
          </a:xfrm>
          <a:prstGeom prst="rect">
            <a:avLst/>
          </a:prstGeom>
          <a:noFill/>
        </p:spPr>
        <p:txBody>
          <a:bodyPr wrap="square" rtlCol="1">
            <a:spAutoFit/>
          </a:bodyPr>
          <a:lstStyle/>
          <a:p>
            <a:r>
              <a:rPr lang="he-IL" sz="1600" dirty="0">
                <a:latin typeface="David" panose="020E0502060401010101" pitchFamily="34" charset="-79"/>
                <a:cs typeface="David" panose="020E0502060401010101" pitchFamily="34" charset="-79"/>
              </a:rPr>
              <a:t>העלאת סרט על ידי מנהל באפליקציה מתבצעת על ידי כניסה לדף </a:t>
            </a:r>
            <a:r>
              <a:rPr lang="en-US" sz="1600" dirty="0">
                <a:latin typeface="David" panose="020E0502060401010101" pitchFamily="34" charset="-79"/>
                <a:cs typeface="David" panose="020E0502060401010101" pitchFamily="34" charset="-79"/>
              </a:rPr>
              <a:t>upload new movie</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העלאת התוכן מתבצעת בשני שלבים:</a:t>
            </a:r>
          </a:p>
          <a:p>
            <a:pPr marL="342900" indent="-342900">
              <a:buAutoNum type="arabicPeriod"/>
            </a:pPr>
            <a:r>
              <a:rPr lang="he-IL" sz="1600" dirty="0">
                <a:latin typeface="David" panose="020E0502060401010101" pitchFamily="34" charset="-79"/>
                <a:cs typeface="David" panose="020E0502060401010101" pitchFamily="34" charset="-79"/>
              </a:rPr>
              <a:t>העלאה של קובץ וידאו – </a:t>
            </a:r>
          </a:p>
          <a:p>
            <a:r>
              <a:rPr lang="he-IL" sz="1600" dirty="0">
                <a:latin typeface="David" panose="020E0502060401010101" pitchFamily="34" charset="-79"/>
                <a:cs typeface="David" panose="020E0502060401010101" pitchFamily="34" charset="-79"/>
              </a:rPr>
              <a:t>	* סיווג סוג הסרט לקטגוריה.</a:t>
            </a:r>
          </a:p>
          <a:p>
            <a:r>
              <a:rPr lang="he-IL" sz="1600" dirty="0">
                <a:latin typeface="David" panose="020E0502060401010101" pitchFamily="34" charset="-79"/>
                <a:cs typeface="David" panose="020E0502060401010101" pitchFamily="34" charset="-79"/>
              </a:rPr>
              <a:t>	* בחירת התוכן עצמו באמצעות שטח האחסון במכשיר ו</a:t>
            </a:r>
            <a:r>
              <a:rPr lang="en-US" sz="1600" dirty="0">
                <a:latin typeface="David" panose="020E0502060401010101" pitchFamily="34" charset="-79"/>
                <a:cs typeface="David" panose="020E0502060401010101" pitchFamily="34" charset="-79"/>
              </a:rPr>
              <a:t>/</a:t>
            </a:r>
            <a:r>
              <a:rPr lang="he-IL" sz="1600" dirty="0">
                <a:latin typeface="David" panose="020E0502060401010101" pitchFamily="34" charset="-79"/>
                <a:cs typeface="David" panose="020E0502060401010101" pitchFamily="34" charset="-79"/>
              </a:rPr>
              <a:t>או התחברות לספק 	אחסון חיצוני כ</a:t>
            </a:r>
            <a:r>
              <a:rPr lang="en-US" sz="1600" dirty="0" err="1">
                <a:latin typeface="David" panose="020E0502060401010101" pitchFamily="34" charset="-79"/>
                <a:cs typeface="David" panose="020E0502060401010101" pitchFamily="34" charset="-79"/>
              </a:rPr>
              <a:t>גון</a:t>
            </a:r>
            <a:r>
              <a:rPr lang="en-US" sz="1600" dirty="0">
                <a:latin typeface="David" panose="020E0502060401010101" pitchFamily="34" charset="-79"/>
                <a:cs typeface="David" panose="020E0502060401010101" pitchFamily="34" charset="-79"/>
              </a:rPr>
              <a:t> google drive</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	* הוספת תיאור לסרט.</a:t>
            </a:r>
          </a:p>
          <a:p>
            <a:endParaRPr lang="he-IL" sz="1600" dirty="0">
              <a:latin typeface="David" panose="020E0502060401010101" pitchFamily="34" charset="-79"/>
              <a:cs typeface="David" panose="020E0502060401010101" pitchFamily="34" charset="-79"/>
            </a:endParaRPr>
          </a:p>
          <a:p>
            <a:pPr marL="342900" indent="-342900">
              <a:buAutoNum type="arabicPeriod" startAt="2"/>
            </a:pPr>
            <a:r>
              <a:rPr lang="he-IL" sz="1600" dirty="0">
                <a:latin typeface="David" panose="020E0502060401010101" pitchFamily="34" charset="-79"/>
                <a:cs typeface="David" panose="020E0502060401010101" pitchFamily="34" charset="-79"/>
              </a:rPr>
              <a:t>צירוף תמונת הפוסטר של הסרט –</a:t>
            </a:r>
          </a:p>
          <a:p>
            <a:r>
              <a:rPr lang="he-IL" sz="1600" dirty="0">
                <a:latin typeface="David" panose="020E0502060401010101" pitchFamily="34" charset="-79"/>
                <a:cs typeface="David" panose="020E0502060401010101" pitchFamily="34" charset="-79"/>
              </a:rPr>
              <a:t>	* בחירת פוסטר לתצוגת הסרט באפליקציה באמצעות שטח האחסון במכשיר 	ו</a:t>
            </a:r>
            <a:r>
              <a:rPr lang="en-US" sz="1600" dirty="0">
                <a:latin typeface="David" panose="020E0502060401010101" pitchFamily="34" charset="-79"/>
                <a:cs typeface="David" panose="020E0502060401010101" pitchFamily="34" charset="-79"/>
              </a:rPr>
              <a:t>/</a:t>
            </a:r>
            <a:r>
              <a:rPr lang="he-IL" sz="1600" dirty="0">
                <a:latin typeface="David" panose="020E0502060401010101" pitchFamily="34" charset="-79"/>
                <a:cs typeface="David" panose="020E0502060401010101" pitchFamily="34" charset="-79"/>
              </a:rPr>
              <a:t>או התחברות לספק אחסון חיצוני כ</a:t>
            </a:r>
            <a:r>
              <a:rPr lang="en-US" sz="1600" dirty="0" err="1">
                <a:latin typeface="David" panose="020E0502060401010101" pitchFamily="34" charset="-79"/>
                <a:cs typeface="David" panose="020E0502060401010101" pitchFamily="34" charset="-79"/>
              </a:rPr>
              <a:t>גון</a:t>
            </a:r>
            <a:r>
              <a:rPr lang="en-US" sz="1600" dirty="0">
                <a:latin typeface="David" panose="020E0502060401010101" pitchFamily="34" charset="-79"/>
                <a:cs typeface="David" panose="020E0502060401010101" pitchFamily="34" charset="-79"/>
              </a:rPr>
              <a:t> google drive</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	</a:t>
            </a:r>
          </a:p>
          <a:p>
            <a:r>
              <a:rPr lang="he-IL" sz="1600" dirty="0">
                <a:latin typeface="David" panose="020E0502060401010101" pitchFamily="34" charset="-79"/>
                <a:cs typeface="David" panose="020E0502060401010101" pitchFamily="34" charset="-79"/>
              </a:rPr>
              <a:t>לאחר ביצוע פעולות אלו התוכן החדש מועלה ישירות למסד הנתונים וניתן לצפייה לקהל המשתמשים באפליקציה.</a:t>
            </a:r>
          </a:p>
        </p:txBody>
      </p:sp>
    </p:spTree>
    <p:extLst>
      <p:ext uri="{BB962C8B-B14F-4D97-AF65-F5344CB8AC3E}">
        <p14:creationId xmlns:p14="http://schemas.microsoft.com/office/powerpoint/2010/main" val="2663750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06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681431" y="150829"/>
            <a:ext cx="4087306" cy="1923068"/>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טיפול בבקשות על ידי מנהלי המערכת</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sp>
        <p:nvSpPr>
          <p:cNvPr id="9" name="תיבת טקסט 8">
            <a:extLst>
              <a:ext uri="{FF2B5EF4-FFF2-40B4-BE49-F238E27FC236}">
                <a16:creationId xmlns:a16="http://schemas.microsoft.com/office/drawing/2014/main" id="{D443FC65-D80F-43B7-B377-52B5375A12F6}"/>
              </a:ext>
            </a:extLst>
          </p:cNvPr>
          <p:cNvSpPr txBox="1"/>
          <p:nvPr/>
        </p:nvSpPr>
        <p:spPr>
          <a:xfrm>
            <a:off x="4741683" y="2073897"/>
            <a:ext cx="6909848" cy="3539430"/>
          </a:xfrm>
          <a:prstGeom prst="rect">
            <a:avLst/>
          </a:prstGeom>
          <a:noFill/>
        </p:spPr>
        <p:txBody>
          <a:bodyPr wrap="square" rtlCol="1">
            <a:spAutoFit/>
          </a:bodyPr>
          <a:lstStyle/>
          <a:p>
            <a:r>
              <a:rPr lang="he-IL" sz="1600" dirty="0">
                <a:latin typeface="David" panose="020E0502060401010101" pitchFamily="34" charset="-79"/>
                <a:cs typeface="David" panose="020E0502060401010101" pitchFamily="34" charset="-79"/>
              </a:rPr>
              <a:t>טיפול בבקשה על ידי מנהל באפליקציה מתבצע על ידי כניסה לדף </a:t>
            </a:r>
            <a:r>
              <a:rPr lang="en-US" sz="1600" dirty="0">
                <a:latin typeface="David" panose="020E0502060401010101" pitchFamily="34" charset="-79"/>
                <a:cs typeface="David" panose="020E0502060401010101" pitchFamily="34" charset="-79"/>
              </a:rPr>
              <a:t>open requests</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הטיפול נעשה בצורה הבאה:</a:t>
            </a:r>
          </a:p>
          <a:p>
            <a:endParaRPr lang="he-IL" sz="1600" dirty="0">
              <a:latin typeface="David" panose="020E0502060401010101" pitchFamily="34" charset="-79"/>
              <a:cs typeface="David" panose="020E0502060401010101" pitchFamily="34" charset="-79"/>
            </a:endParaRPr>
          </a:p>
          <a:p>
            <a:r>
              <a:rPr lang="he-IL" sz="1600" dirty="0">
                <a:latin typeface="David" panose="020E0502060401010101" pitchFamily="34" charset="-79"/>
                <a:cs typeface="David" panose="020E0502060401010101" pitchFamily="34" charset="-79"/>
              </a:rPr>
              <a:t>	* בחירת בקשה מהבקשות הפתוחות </a:t>
            </a:r>
          </a:p>
          <a:p>
            <a:r>
              <a:rPr lang="he-IL" sz="1600" dirty="0">
                <a:latin typeface="David" panose="020E0502060401010101" pitchFamily="34" charset="-79"/>
                <a:cs typeface="David" panose="020E0502060401010101" pitchFamily="34" charset="-79"/>
              </a:rPr>
              <a:t>	* העלאת הסרט המבוקש.</a:t>
            </a:r>
          </a:p>
          <a:p>
            <a:r>
              <a:rPr lang="he-IL" sz="1600" dirty="0">
                <a:latin typeface="David" panose="020E0502060401010101" pitchFamily="34" charset="-79"/>
                <a:cs typeface="David" panose="020E0502060401010101" pitchFamily="34" charset="-79"/>
              </a:rPr>
              <a:t>	* סימון הבקשה כסגורה.</a:t>
            </a:r>
          </a:p>
          <a:p>
            <a:r>
              <a:rPr lang="he-IL" sz="1600" dirty="0">
                <a:latin typeface="David" panose="020E0502060401010101" pitchFamily="34" charset="-79"/>
                <a:cs typeface="David" panose="020E0502060401010101" pitchFamily="34" charset="-79"/>
              </a:rPr>
              <a:t>	</a:t>
            </a:r>
          </a:p>
          <a:p>
            <a:r>
              <a:rPr lang="he-IL" sz="1600" dirty="0">
                <a:latin typeface="David" panose="020E0502060401010101" pitchFamily="34" charset="-79"/>
                <a:cs typeface="David" panose="020E0502060401010101" pitchFamily="34" charset="-79"/>
              </a:rPr>
              <a:t>ניתן לצפות בבקשות הסגורות שטופלו כבר בדף </a:t>
            </a:r>
            <a:r>
              <a:rPr lang="en-US" sz="1600" dirty="0">
                <a:latin typeface="David" panose="020E0502060401010101" pitchFamily="34" charset="-79"/>
                <a:cs typeface="David" panose="020E0502060401010101" pitchFamily="34" charset="-79"/>
              </a:rPr>
              <a:t>closed requests</a:t>
            </a:r>
            <a:r>
              <a:rPr lang="he-IL" sz="1600" dirty="0">
                <a:latin typeface="David" panose="020E0502060401010101" pitchFamily="34" charset="-79"/>
                <a:cs typeface="David" panose="020E0502060401010101" pitchFamily="34" charset="-79"/>
              </a:rPr>
              <a:t>:</a:t>
            </a:r>
          </a:p>
          <a:p>
            <a:r>
              <a:rPr lang="he-IL" sz="1600" dirty="0">
                <a:latin typeface="David" panose="020E0502060401010101" pitchFamily="34" charset="-79"/>
                <a:cs typeface="David" panose="020E0502060401010101" pitchFamily="34" charset="-79"/>
              </a:rPr>
              <a:t>	* במידה ורוצים לפנות מקום בתצוגת הבקשות הסגורות ניתן להסיר בקשות 	  שטופלו.</a:t>
            </a:r>
          </a:p>
          <a:p>
            <a:endParaRPr lang="he-IL" sz="1600" dirty="0">
              <a:latin typeface="David" panose="020E0502060401010101" pitchFamily="34" charset="-79"/>
              <a:cs typeface="David" panose="020E0502060401010101" pitchFamily="34" charset="-79"/>
            </a:endParaRPr>
          </a:p>
          <a:p>
            <a:r>
              <a:rPr lang="he-IL" sz="1600" dirty="0">
                <a:latin typeface="David" panose="020E0502060401010101" pitchFamily="34" charset="-79"/>
                <a:cs typeface="David" panose="020E0502060401010101" pitchFamily="34" charset="-79"/>
              </a:rPr>
              <a:t>בקשה חדשה שנשלחת למסד הנתונים מקבלת סטטוס </a:t>
            </a:r>
            <a:r>
              <a:rPr lang="en-US" sz="1600" dirty="0">
                <a:latin typeface="David" panose="020E0502060401010101" pitchFamily="34" charset="-79"/>
                <a:cs typeface="David" panose="020E0502060401010101" pitchFamily="34" charset="-79"/>
              </a:rPr>
              <a:t>open</a:t>
            </a:r>
            <a:r>
              <a:rPr lang="he-IL" sz="1600" dirty="0">
                <a:latin typeface="David" panose="020E0502060401010101" pitchFamily="34" charset="-79"/>
                <a:cs typeface="David" panose="020E0502060401010101" pitchFamily="34" charset="-79"/>
              </a:rPr>
              <a:t>.		</a:t>
            </a:r>
          </a:p>
          <a:p>
            <a:r>
              <a:rPr lang="he-IL" sz="1600" dirty="0">
                <a:latin typeface="David" panose="020E0502060401010101" pitchFamily="34" charset="-79"/>
                <a:cs typeface="David" panose="020E0502060401010101" pitchFamily="34" charset="-79"/>
              </a:rPr>
              <a:t>לאחר טיפול בבקשה הסטטוס שלה הופך ל </a:t>
            </a:r>
            <a:r>
              <a:rPr lang="en-US" sz="1600" dirty="0">
                <a:latin typeface="David" panose="020E0502060401010101" pitchFamily="34" charset="-79"/>
                <a:cs typeface="David" panose="020E0502060401010101" pitchFamily="34" charset="-79"/>
              </a:rPr>
              <a:t>closed</a:t>
            </a:r>
            <a:r>
              <a:rPr lang="he-IL" sz="1600" dirty="0">
                <a:latin typeface="David" panose="020E0502060401010101" pitchFamily="34" charset="-79"/>
                <a:cs typeface="David" panose="020E0502060401010101" pitchFamily="34" charset="-79"/>
              </a:rPr>
              <a:t> וניתן לראות את הפרטים עבורה בדף הבקשות הסגורות וגם להסיר אותה מהתצוגה.</a:t>
            </a:r>
          </a:p>
        </p:txBody>
      </p:sp>
      <p:pic>
        <p:nvPicPr>
          <p:cNvPr id="5" name="closerequest_REC">
            <a:hlinkClick r:id="" action="ppaction://media"/>
            <a:extLst>
              <a:ext uri="{FF2B5EF4-FFF2-40B4-BE49-F238E27FC236}">
                <a16:creationId xmlns:a16="http://schemas.microsoft.com/office/drawing/2014/main" id="{1DACD3F4-B1BA-4BCF-87BC-31744EAAE5C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0469" y="302222"/>
            <a:ext cx="3244722" cy="5960355"/>
          </a:xfrm>
        </p:spPr>
      </p:pic>
    </p:spTree>
    <p:extLst>
      <p:ext uri="{BB962C8B-B14F-4D97-AF65-F5344CB8AC3E}">
        <p14:creationId xmlns:p14="http://schemas.microsoft.com/office/powerpoint/2010/main" val="285977243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681431" y="150829"/>
            <a:ext cx="4087306" cy="1923068"/>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הצגת הפעילות של מנהל באפליקציה</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sp>
        <p:nvSpPr>
          <p:cNvPr id="9" name="תיבת טקסט 8">
            <a:extLst>
              <a:ext uri="{FF2B5EF4-FFF2-40B4-BE49-F238E27FC236}">
                <a16:creationId xmlns:a16="http://schemas.microsoft.com/office/drawing/2014/main" id="{D443FC65-D80F-43B7-B377-52B5375A12F6}"/>
              </a:ext>
            </a:extLst>
          </p:cNvPr>
          <p:cNvSpPr txBox="1"/>
          <p:nvPr/>
        </p:nvSpPr>
        <p:spPr>
          <a:xfrm>
            <a:off x="4741683" y="2073897"/>
            <a:ext cx="6909848" cy="830997"/>
          </a:xfrm>
          <a:prstGeom prst="rect">
            <a:avLst/>
          </a:prstGeom>
          <a:noFill/>
        </p:spPr>
        <p:txBody>
          <a:bodyPr wrap="square" rtlCol="1">
            <a:spAutoFit/>
          </a:bodyPr>
          <a:lstStyle/>
          <a:p>
            <a:r>
              <a:rPr lang="he-IL" sz="1600" dirty="0">
                <a:latin typeface="David" panose="020E0502060401010101" pitchFamily="34" charset="-79"/>
                <a:cs typeface="David" panose="020E0502060401010101" pitchFamily="34" charset="-79"/>
              </a:rPr>
              <a:t>כל מנהל באפליקציה יכול לצפות בבקשות בהם הוא טיפל בעבר על ידי </a:t>
            </a:r>
            <a:r>
              <a:rPr lang="he-IL" sz="1600">
                <a:latin typeface="David" panose="020E0502060401010101" pitchFamily="34" charset="-79"/>
                <a:cs typeface="David" panose="020E0502060401010101" pitchFamily="34" charset="-79"/>
              </a:rPr>
              <a:t>כניסה לדף</a:t>
            </a:r>
          </a:p>
          <a:p>
            <a:r>
              <a:rPr lang="he-IL" sz="1600">
                <a:latin typeface="David" panose="020E0502060401010101" pitchFamily="34" charset="-79"/>
                <a:cs typeface="David" panose="020E0502060401010101" pitchFamily="34" charset="-79"/>
              </a:rPr>
              <a:t> </a:t>
            </a:r>
            <a:r>
              <a:rPr lang="en-US" sz="1600" dirty="0">
                <a:latin typeface="David" panose="020E0502060401010101" pitchFamily="34" charset="-79"/>
                <a:cs typeface="David" panose="020E0502060401010101" pitchFamily="34" charset="-79"/>
              </a:rPr>
              <a:t>my activity</a:t>
            </a:r>
            <a:r>
              <a:rPr lang="he-IL" sz="1600" dirty="0">
                <a:latin typeface="David" panose="020E0502060401010101" pitchFamily="34" charset="-79"/>
                <a:cs typeface="David" panose="020E0502060401010101" pitchFamily="34" charset="-79"/>
              </a:rPr>
              <a:t> שם יוצג לו המידע עבור כל בקשה של משתמש בה הוא טיפל לפי סדר כרונולוגי של טיפול בבקשות.</a:t>
            </a:r>
          </a:p>
        </p:txBody>
      </p:sp>
      <p:pic>
        <p:nvPicPr>
          <p:cNvPr id="6" name="manageractivity_REC">
            <a:hlinkClick r:id="" action="ppaction://media"/>
            <a:extLst>
              <a:ext uri="{FF2B5EF4-FFF2-40B4-BE49-F238E27FC236}">
                <a16:creationId xmlns:a16="http://schemas.microsoft.com/office/drawing/2014/main" id="{0380F547-CBC4-453C-AB7C-38CC00490F9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80773" y="612980"/>
            <a:ext cx="2923961" cy="5632040"/>
          </a:xfrm>
        </p:spPr>
      </p:pic>
    </p:spTree>
    <p:extLst>
      <p:ext uri="{BB962C8B-B14F-4D97-AF65-F5344CB8AC3E}">
        <p14:creationId xmlns:p14="http://schemas.microsoft.com/office/powerpoint/2010/main" val="138772052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id="{BBF26512-09DF-469A-94A8-39755B9D368B}"/>
              </a:ext>
            </a:extLst>
          </p:cNvPr>
          <p:cNvSpPr>
            <a:spLocks noGrp="1"/>
          </p:cNvSpPr>
          <p:nvPr>
            <p:ph type="title"/>
          </p:nvPr>
        </p:nvSpPr>
        <p:spPr>
          <a:xfrm>
            <a:off x="2311147" y="1588504"/>
            <a:ext cx="7569706" cy="2210498"/>
          </a:xfrm>
        </p:spPr>
        <p:txBody>
          <a:bodyPr vert="horz" lIns="91440" tIns="45720" rIns="91440" bIns="45720" rtlCol="0" anchor="ctr">
            <a:normAutofit/>
          </a:bodyPr>
          <a:lstStyle/>
          <a:p>
            <a:pPr algn="ctr"/>
            <a:r>
              <a:rPr lang="he-IL" sz="8000" b="1" i="1" dirty="0">
                <a:latin typeface="David" panose="020E0502060401010101" pitchFamily="34" charset="-79"/>
                <a:cs typeface="David" panose="020E0502060401010101" pitchFamily="34" charset="-79"/>
              </a:rPr>
              <a:t>דיאגרמות</a:t>
            </a:r>
            <a:endParaRPr lang="en-US" sz="8000" b="1" i="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563023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Activity Diagram</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5" name="מציין מיקום תוכן 4">
            <a:extLst>
              <a:ext uri="{FF2B5EF4-FFF2-40B4-BE49-F238E27FC236}">
                <a16:creationId xmlns:a16="http://schemas.microsoft.com/office/drawing/2014/main" id="{98AD2737-4FA9-4C08-92F2-611CE0BD98FE}"/>
              </a:ext>
            </a:extLst>
          </p:cNvPr>
          <p:cNvGraphicFramePr>
            <a:graphicFrameLocks noGrp="1" noChangeAspect="1"/>
          </p:cNvGraphicFramePr>
          <p:nvPr>
            <p:ph idx="1"/>
            <p:extLst>
              <p:ext uri="{D42A27DB-BD31-4B8C-83A1-F6EECF244321}">
                <p14:modId xmlns:p14="http://schemas.microsoft.com/office/powerpoint/2010/main" val="1233035640"/>
              </p:ext>
            </p:extLst>
          </p:nvPr>
        </p:nvGraphicFramePr>
        <p:xfrm>
          <a:off x="719530" y="442086"/>
          <a:ext cx="5162795" cy="5973828"/>
        </p:xfrm>
        <a:graphic>
          <a:graphicData uri="http://schemas.openxmlformats.org/presentationml/2006/ole">
            <mc:AlternateContent xmlns:mc="http://schemas.openxmlformats.org/markup-compatibility/2006">
              <mc:Choice xmlns:v="urn:schemas-microsoft-com:vml" Requires="v">
                <p:oleObj spid="_x0000_s1040" name="Acrobat Document" r:id="rId3" imgW="3886096" imgH="5029200" progId="AcroExch.Document.DC">
                  <p:embed/>
                </p:oleObj>
              </mc:Choice>
              <mc:Fallback>
                <p:oleObj name="Acrobat Document" r:id="rId3" imgW="3886096" imgH="5029200" progId="AcroExch.Document.DC">
                  <p:embed/>
                  <p:pic>
                    <p:nvPicPr>
                      <p:cNvPr id="0" name=""/>
                      <p:cNvPicPr/>
                      <p:nvPr/>
                    </p:nvPicPr>
                    <p:blipFill>
                      <a:blip r:embed="rId4"/>
                      <a:stretch>
                        <a:fillRect/>
                      </a:stretch>
                    </p:blipFill>
                    <p:spPr>
                      <a:xfrm>
                        <a:off x="719530" y="442086"/>
                        <a:ext cx="5162795" cy="5973828"/>
                      </a:xfrm>
                      <a:prstGeom prst="rect">
                        <a:avLst/>
                      </a:prstGeom>
                    </p:spPr>
                  </p:pic>
                </p:oleObj>
              </mc:Fallback>
            </mc:AlternateContent>
          </a:graphicData>
        </a:graphic>
      </p:graphicFrame>
      <p:sp>
        <p:nvSpPr>
          <p:cNvPr id="3" name="TextBox 2"/>
          <p:cNvSpPr txBox="1"/>
          <p:nvPr/>
        </p:nvSpPr>
        <p:spPr>
          <a:xfrm>
            <a:off x="6381135" y="1740310"/>
            <a:ext cx="5456904" cy="1754326"/>
          </a:xfrm>
          <a:prstGeom prst="rect">
            <a:avLst/>
          </a:prstGeom>
          <a:noFill/>
        </p:spPr>
        <p:txBody>
          <a:bodyPr wrap="square" rtlCol="0">
            <a:spAutoFit/>
          </a:bodyPr>
          <a:lstStyle/>
          <a:p>
            <a:r>
              <a:rPr lang="he-IL" dirty="0"/>
              <a:t>דיאגרמת הפעילויות מראה את הזרימה בן הפעילויות והשחקנים.</a:t>
            </a:r>
            <a:br>
              <a:rPr lang="en-US" dirty="0"/>
            </a:br>
            <a:r>
              <a:rPr lang="he-IL" dirty="0"/>
              <a:t>נראה שהמתמש מבקש סרט מהמנהל, המנהל מקבל את הבקשה.</a:t>
            </a:r>
            <a:br>
              <a:rPr lang="en-US" dirty="0"/>
            </a:br>
            <a:r>
              <a:rPr lang="he-IL" dirty="0"/>
              <a:t>לאחר שהבקשה מולאה, המשתמש צופה בסרט ולאחר מכן מסיים את השימוש באפליקציה.</a:t>
            </a:r>
            <a:endParaRPr lang="en-US" dirty="0"/>
          </a:p>
        </p:txBody>
      </p:sp>
    </p:spTree>
    <p:extLst>
      <p:ext uri="{BB962C8B-B14F-4D97-AF65-F5344CB8AC3E}">
        <p14:creationId xmlns:p14="http://schemas.microsoft.com/office/powerpoint/2010/main" val="553889482"/>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Use Case Diagram</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6" name="מציין מיקום תוכן 5">
            <a:extLst>
              <a:ext uri="{FF2B5EF4-FFF2-40B4-BE49-F238E27FC236}">
                <a16:creationId xmlns:a16="http://schemas.microsoft.com/office/drawing/2014/main" id="{BEE0FEF4-240A-4592-8F63-D1C0162D244D}"/>
              </a:ext>
            </a:extLst>
          </p:cNvPr>
          <p:cNvGraphicFramePr>
            <a:graphicFrameLocks noGrp="1" noChangeAspect="1"/>
          </p:cNvGraphicFramePr>
          <p:nvPr>
            <p:ph idx="1"/>
            <p:extLst>
              <p:ext uri="{D42A27DB-BD31-4B8C-83A1-F6EECF244321}">
                <p14:modId xmlns:p14="http://schemas.microsoft.com/office/powerpoint/2010/main" val="3797732811"/>
              </p:ext>
            </p:extLst>
          </p:nvPr>
        </p:nvGraphicFramePr>
        <p:xfrm>
          <a:off x="668550" y="725864"/>
          <a:ext cx="6419675" cy="5269583"/>
        </p:xfrm>
        <a:graphic>
          <a:graphicData uri="http://schemas.openxmlformats.org/presentationml/2006/ole">
            <mc:AlternateContent xmlns:mc="http://schemas.openxmlformats.org/markup-compatibility/2006">
              <mc:Choice xmlns:v="urn:schemas-microsoft-com:vml" Requires="v">
                <p:oleObj spid="_x0000_s2062" name="Acrobat Document" r:id="rId3" imgW="5028993" imgH="3886200" progId="AcroExch.Document.DC">
                  <p:embed/>
                </p:oleObj>
              </mc:Choice>
              <mc:Fallback>
                <p:oleObj name="Acrobat Document" r:id="rId3" imgW="5028993" imgH="3886200" progId="AcroExch.Document.DC">
                  <p:embed/>
                  <p:pic>
                    <p:nvPicPr>
                      <p:cNvPr id="0" name=""/>
                      <p:cNvPicPr/>
                      <p:nvPr/>
                    </p:nvPicPr>
                    <p:blipFill>
                      <a:blip r:embed="rId4"/>
                      <a:stretch>
                        <a:fillRect/>
                      </a:stretch>
                    </p:blipFill>
                    <p:spPr>
                      <a:xfrm>
                        <a:off x="668550" y="725864"/>
                        <a:ext cx="6419675" cy="5269583"/>
                      </a:xfrm>
                      <a:prstGeom prst="rect">
                        <a:avLst/>
                      </a:prstGeom>
                    </p:spPr>
                  </p:pic>
                </p:oleObj>
              </mc:Fallback>
            </mc:AlternateContent>
          </a:graphicData>
        </a:graphic>
      </p:graphicFrame>
      <p:sp>
        <p:nvSpPr>
          <p:cNvPr id="3" name="TextBox 2"/>
          <p:cNvSpPr txBox="1"/>
          <p:nvPr/>
        </p:nvSpPr>
        <p:spPr>
          <a:xfrm>
            <a:off x="7767484" y="1681316"/>
            <a:ext cx="3923071" cy="2308324"/>
          </a:xfrm>
          <a:prstGeom prst="rect">
            <a:avLst/>
          </a:prstGeom>
          <a:noFill/>
        </p:spPr>
        <p:txBody>
          <a:bodyPr wrap="square" rtlCol="0">
            <a:spAutoFit/>
          </a:bodyPr>
          <a:lstStyle/>
          <a:p>
            <a:r>
              <a:rPr lang="he-IL" dirty="0"/>
              <a:t>דיאגרמת השימוש מראה את התהליך שעל המשתמש לעבור על מנת להשתמש באפליקציה והשימושים האפשריים.</a:t>
            </a:r>
            <a:br>
              <a:rPr lang="en-US" dirty="0"/>
            </a:br>
            <a:r>
              <a:rPr lang="he-IL" dirty="0"/>
              <a:t>תחילה עליו להירשם ולהתחבר.</a:t>
            </a:r>
            <a:br>
              <a:rPr lang="en-US" dirty="0"/>
            </a:br>
            <a:r>
              <a:rPr lang="he-IL" dirty="0"/>
              <a:t>לאחר מכן, השימושים שלו תלוים בהרשאות.</a:t>
            </a:r>
            <a:br>
              <a:rPr lang="en-US" dirty="0"/>
            </a:br>
            <a:r>
              <a:rPr lang="he-IL" dirty="0"/>
              <a:t>מנהל יכול לעלות סרט ולקבל בקשות.</a:t>
            </a:r>
            <a:br>
              <a:rPr lang="en-US" dirty="0"/>
            </a:br>
            <a:r>
              <a:rPr lang="he-IL" dirty="0"/>
              <a:t>משתמש יכול לבקש ולצפות בסרטים.</a:t>
            </a:r>
            <a:endParaRPr lang="en-US" dirty="0"/>
          </a:p>
        </p:txBody>
      </p:sp>
    </p:spTree>
    <p:extLst>
      <p:ext uri="{BB962C8B-B14F-4D97-AF65-F5344CB8AC3E}">
        <p14:creationId xmlns:p14="http://schemas.microsoft.com/office/powerpoint/2010/main" val="15165781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2133129" y="0"/>
            <a:ext cx="7413553" cy="1885361"/>
          </a:xfrm>
        </p:spPr>
        <p:txBody>
          <a:bodyPr vert="horz" lIns="91440" tIns="45720" rIns="91440" bIns="45720" rtlCol="0" anchor="b">
            <a:normAutofit/>
          </a:bodyPr>
          <a:lstStyle/>
          <a:p>
            <a:pPr algn="r" rtl="1"/>
            <a:r>
              <a:rPr lang="he-IL" sz="5300" dirty="0">
                <a:latin typeface="David" panose="020E0502060401010101" pitchFamily="34" charset="-79"/>
                <a:cs typeface="David" panose="020E0502060401010101" pitchFamily="34" charset="-79"/>
              </a:rPr>
              <a:t>מטרות האפליקציה ופערים</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5986021" y="1567283"/>
            <a:ext cx="5311376" cy="4801314"/>
          </a:xfrm>
          <a:prstGeom prst="rect">
            <a:avLst/>
          </a:prstGeom>
          <a:noFill/>
        </p:spPr>
        <p:txBody>
          <a:bodyPr wrap="square" rtlCol="1">
            <a:spAutoFit/>
          </a:bodyPr>
          <a:lstStyle/>
          <a:p>
            <a:endParaRPr lang="he-IL" sz="1600" b="1" dirty="0">
              <a:latin typeface="David" panose="020E0502060401010101" pitchFamily="34" charset="-79"/>
              <a:cs typeface="David" panose="020E0502060401010101" pitchFamily="34" charset="-79"/>
            </a:endParaRPr>
          </a:p>
          <a:p>
            <a:r>
              <a:rPr lang="he-IL" sz="1600" b="1" dirty="0">
                <a:latin typeface="David" panose="020E0502060401010101" pitchFamily="34" charset="-79"/>
                <a:cs typeface="David" panose="020E0502060401010101" pitchFamily="34" charset="-79"/>
              </a:rPr>
              <a:t>כיום רוב שירותי הסטרימינג מתייחסים למשתמש כאינדיבידואל</a:t>
            </a:r>
            <a:r>
              <a:rPr lang="en-US" sz="1600" b="1" dirty="0">
                <a:latin typeface="David" panose="020E0502060401010101" pitchFamily="34" charset="-79"/>
                <a:cs typeface="David" panose="020E0502060401010101" pitchFamily="34" charset="-79"/>
              </a:rPr>
              <a:t>,</a:t>
            </a:r>
            <a:r>
              <a:rPr lang="he-IL" sz="1600" b="1" dirty="0">
                <a:latin typeface="David" panose="020E0502060401010101" pitchFamily="34" charset="-79"/>
                <a:cs typeface="David" panose="020E0502060401010101" pitchFamily="34" charset="-79"/>
              </a:rPr>
              <a:t> מטרת האפליקציה שלנו היא להפוך את חווית הצפייה לחברתית יותר בכך שהיא יוצרת אפשרות לחיבור בין המשתמשים.</a:t>
            </a:r>
          </a:p>
          <a:p>
            <a:endParaRPr lang="he-IL" sz="1600" b="1" dirty="0">
              <a:latin typeface="David" panose="020E0502060401010101" pitchFamily="34" charset="-79"/>
              <a:cs typeface="David" panose="020E0502060401010101" pitchFamily="34" charset="-79"/>
            </a:endParaRPr>
          </a:p>
          <a:p>
            <a:r>
              <a:rPr lang="he-IL" sz="1600" b="1" dirty="0">
                <a:latin typeface="David" panose="020E0502060401010101" pitchFamily="34" charset="-79"/>
                <a:cs typeface="David" panose="020E0502060401010101" pitchFamily="34" charset="-79"/>
              </a:rPr>
              <a:t>בנוסף לאלגוריתמים "הרגילים" להמלצה על סרטים למשתמש כגון הנצפים ביותר השבוע</a:t>
            </a:r>
            <a:r>
              <a:rPr lang="en-US" sz="1600" b="1" dirty="0">
                <a:latin typeface="David" panose="020E0502060401010101" pitchFamily="34" charset="-79"/>
                <a:cs typeface="David" panose="020E0502060401010101" pitchFamily="34" charset="-79"/>
              </a:rPr>
              <a:t>,</a:t>
            </a:r>
            <a:r>
              <a:rPr lang="he-IL" sz="1600" b="1" dirty="0">
                <a:latin typeface="David" panose="020E0502060401010101" pitchFamily="34" charset="-79"/>
                <a:cs typeface="David" panose="020E0502060401010101" pitchFamily="34" charset="-79"/>
              </a:rPr>
              <a:t> הכי פופולריים וסרטים דומים האפליקציה שלנו </a:t>
            </a:r>
            <a:r>
              <a:rPr lang="he-IL" sz="1600" b="1">
                <a:latin typeface="David" panose="020E0502060401010101" pitchFamily="34" charset="-79"/>
                <a:cs typeface="David" panose="020E0502060401010101" pitchFamily="34" charset="-79"/>
              </a:rPr>
              <a:t>מאפשרת מימד </a:t>
            </a:r>
            <a:r>
              <a:rPr lang="he-IL" sz="1600" b="1" dirty="0">
                <a:latin typeface="David" panose="020E0502060401010101" pitchFamily="34" charset="-79"/>
                <a:cs typeface="David" panose="020E0502060401010101" pitchFamily="34" charset="-79"/>
              </a:rPr>
              <a:t>נוסף של התאמת התוכן למשתמש וזאת על ידי כך שהמשתמש יכול לראות במה צפו חבריו וכך להיחשף לתכנים חדשים שהוא יכול להתעניין בהם לא רק לפי נתוני הצפייה שלו ונתונים כלליים במערכת.</a:t>
            </a:r>
          </a:p>
          <a:p>
            <a:endParaRPr lang="he-IL" sz="1600" b="1" dirty="0">
              <a:latin typeface="David" panose="020E0502060401010101" pitchFamily="34" charset="-79"/>
              <a:cs typeface="David" panose="020E0502060401010101" pitchFamily="34" charset="-79"/>
            </a:endParaRPr>
          </a:p>
          <a:p>
            <a:r>
              <a:rPr lang="he-IL" sz="1600" b="1" dirty="0">
                <a:latin typeface="David" panose="020E0502060401010101" pitchFamily="34" charset="-79"/>
                <a:cs typeface="David" panose="020E0502060401010101" pitchFamily="34" charset="-79"/>
              </a:rPr>
              <a:t>הגדרנו בשלב הראשוני של התכנון במסמך היזום שמעבר לתהליכים המרכזיים של צפייה והעלאה של סרטים תהיה גם אפשרות ליצור תקשורת בין המשתמשים לפי הסרטים שהם אוהבים.</a:t>
            </a:r>
          </a:p>
          <a:p>
            <a:endParaRPr lang="he-IL" sz="1600" b="1" dirty="0">
              <a:latin typeface="David" panose="020E0502060401010101" pitchFamily="34" charset="-79"/>
              <a:cs typeface="David" panose="020E0502060401010101" pitchFamily="34" charset="-79"/>
            </a:endParaRPr>
          </a:p>
          <a:p>
            <a:r>
              <a:rPr lang="he-IL" sz="1600" b="1" dirty="0">
                <a:latin typeface="David" panose="020E0502060401010101" pitchFamily="34" charset="-79"/>
                <a:cs typeface="David" panose="020E0502060401010101" pitchFamily="34" charset="-79"/>
              </a:rPr>
              <a:t>משתמשים באפליקציה יכולים להוסיף חברים מתוך המשתמשים הרשומים באפליקציה ולהתעדכן בפעילות של חבריהם באפליקציה.</a:t>
            </a:r>
            <a:endParaRPr lang="he-IL" sz="1600"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sp>
        <p:nvSpPr>
          <p:cNvPr id="3" name="תיבת טקסט 2">
            <a:extLst>
              <a:ext uri="{FF2B5EF4-FFF2-40B4-BE49-F238E27FC236}">
                <a16:creationId xmlns:a16="http://schemas.microsoft.com/office/drawing/2014/main" id="{2B0A4BF5-DD81-41CF-A567-43B6494191E1}"/>
              </a:ext>
            </a:extLst>
          </p:cNvPr>
          <p:cNvSpPr txBox="1"/>
          <p:nvPr/>
        </p:nvSpPr>
        <p:spPr>
          <a:xfrm>
            <a:off x="654641" y="2305946"/>
            <a:ext cx="3487917" cy="4062651"/>
          </a:xfrm>
          <a:prstGeom prst="rect">
            <a:avLst/>
          </a:prstGeom>
          <a:noFill/>
        </p:spPr>
        <p:txBody>
          <a:bodyPr wrap="square" rtlCol="1">
            <a:spAutoFit/>
          </a:bodyPr>
          <a:lstStyle/>
          <a:p>
            <a:r>
              <a:rPr lang="he-IL" sz="1600" b="1" dirty="0"/>
              <a:t>פערים:</a:t>
            </a:r>
          </a:p>
          <a:p>
            <a:endParaRPr lang="he-IL" sz="1600" dirty="0"/>
          </a:p>
          <a:p>
            <a:r>
              <a:rPr lang="he-IL" sz="1600" dirty="0"/>
              <a:t>תוכן המועלה לאפליקציה עדיין לא עובר סינון של תכנים לא הולמים (כמו אלימות או תוכן למבוגרים).</a:t>
            </a:r>
          </a:p>
          <a:p>
            <a:endParaRPr lang="he-IL" sz="1600" dirty="0"/>
          </a:p>
          <a:p>
            <a:r>
              <a:rPr lang="he-IL" sz="1600" dirty="0"/>
              <a:t>הוספת החברים באפליקציה מאפשרת להתעדכן בפעילות חברים אך החיבור נעשה על ידי חיפוש חברים ידני ולא על ידי התאמה לפי העדפותיהם לסרטים.</a:t>
            </a:r>
            <a:endParaRPr lang="en-US" sz="1600" dirty="0"/>
          </a:p>
          <a:p>
            <a:endParaRPr lang="en-US" sz="1600" dirty="0"/>
          </a:p>
          <a:p>
            <a:r>
              <a:rPr lang="he-IL" sz="1600" dirty="0"/>
              <a:t>כתיבת ביקורת ע"י המשתמשים טרם מומש.</a:t>
            </a:r>
            <a:endParaRPr lang="en-US" sz="1600" dirty="0"/>
          </a:p>
          <a:p>
            <a:endParaRPr lang="en-US" sz="1600" dirty="0"/>
          </a:p>
          <a:p>
            <a:endParaRPr lang="he-IL" sz="1600" dirty="0"/>
          </a:p>
          <a:p>
            <a:endParaRPr lang="he-IL" dirty="0"/>
          </a:p>
        </p:txBody>
      </p:sp>
    </p:spTree>
    <p:extLst>
      <p:ext uri="{BB962C8B-B14F-4D97-AF65-F5344CB8AC3E}">
        <p14:creationId xmlns:p14="http://schemas.microsoft.com/office/powerpoint/2010/main" val="81858803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Class Diagram</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sp>
        <p:nvSpPr>
          <p:cNvPr id="3" name="TextBox 2"/>
          <p:cNvSpPr txBox="1"/>
          <p:nvPr/>
        </p:nvSpPr>
        <p:spPr>
          <a:xfrm>
            <a:off x="7649497" y="1563329"/>
            <a:ext cx="4286864" cy="923330"/>
          </a:xfrm>
          <a:prstGeom prst="rect">
            <a:avLst/>
          </a:prstGeom>
          <a:noFill/>
        </p:spPr>
        <p:txBody>
          <a:bodyPr wrap="square" rtlCol="0">
            <a:spAutoFit/>
          </a:bodyPr>
          <a:lstStyle/>
          <a:p>
            <a:r>
              <a:rPr lang="he-IL" dirty="0"/>
              <a:t>דיאגרמת המחלקות מציגה את המחלקות המשמעותיות באפליקציה.</a:t>
            </a:r>
            <a:br>
              <a:rPr lang="en-US" dirty="0"/>
            </a:br>
            <a:r>
              <a:rPr lang="he-IL" dirty="0"/>
              <a:t>כל מחלקה מוצגת עם השדות והמתודות שלה.</a:t>
            </a:r>
            <a:endParaRPr lang="en-US" dirty="0"/>
          </a:p>
        </p:txBody>
      </p:sp>
      <p:pic>
        <p:nvPicPr>
          <p:cNvPr id="9" name="Picture 8"/>
          <p:cNvPicPr>
            <a:picLocks noChangeAspect="1"/>
          </p:cNvPicPr>
          <p:nvPr/>
        </p:nvPicPr>
        <p:blipFill>
          <a:blip r:embed="rId2"/>
          <a:stretch>
            <a:fillRect/>
          </a:stretch>
        </p:blipFill>
        <p:spPr>
          <a:xfrm>
            <a:off x="275127" y="689019"/>
            <a:ext cx="7386331" cy="5487944"/>
          </a:xfrm>
          <a:prstGeom prst="rect">
            <a:avLst/>
          </a:prstGeom>
        </p:spPr>
      </p:pic>
    </p:spTree>
    <p:extLst>
      <p:ext uri="{BB962C8B-B14F-4D97-AF65-F5344CB8AC3E}">
        <p14:creationId xmlns:p14="http://schemas.microsoft.com/office/powerpoint/2010/main" val="3102587228"/>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Object Diagram</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6" name="מציין מיקום תוכן 5">
            <a:extLst>
              <a:ext uri="{FF2B5EF4-FFF2-40B4-BE49-F238E27FC236}">
                <a16:creationId xmlns:a16="http://schemas.microsoft.com/office/drawing/2014/main" id="{43746076-4923-4E86-8669-F58289B6D2F2}"/>
              </a:ext>
            </a:extLst>
          </p:cNvPr>
          <p:cNvGraphicFramePr>
            <a:graphicFrameLocks noGrp="1" noChangeAspect="1"/>
          </p:cNvGraphicFramePr>
          <p:nvPr>
            <p:ph idx="1"/>
            <p:extLst>
              <p:ext uri="{D42A27DB-BD31-4B8C-83A1-F6EECF244321}">
                <p14:modId xmlns:p14="http://schemas.microsoft.com/office/powerpoint/2010/main" val="838420214"/>
              </p:ext>
            </p:extLst>
          </p:nvPr>
        </p:nvGraphicFramePr>
        <p:xfrm>
          <a:off x="497909" y="240686"/>
          <a:ext cx="6195122" cy="6228508"/>
        </p:xfrm>
        <a:graphic>
          <a:graphicData uri="http://schemas.openxmlformats.org/presentationml/2006/ole">
            <mc:AlternateContent xmlns:mc="http://schemas.openxmlformats.org/markup-compatibility/2006">
              <mc:Choice xmlns:v="urn:schemas-microsoft-com:vml" Requires="v">
                <p:oleObj spid="_x0000_s4110" name="Acrobat Document" r:id="rId3" imgW="3886096" imgH="5029200" progId="AcroExch.Document.DC">
                  <p:embed/>
                </p:oleObj>
              </mc:Choice>
              <mc:Fallback>
                <p:oleObj name="Acrobat Document" r:id="rId3" imgW="3886096" imgH="5029200" progId="AcroExch.Document.DC">
                  <p:embed/>
                  <p:pic>
                    <p:nvPicPr>
                      <p:cNvPr id="0" name=""/>
                      <p:cNvPicPr/>
                      <p:nvPr/>
                    </p:nvPicPr>
                    <p:blipFill>
                      <a:blip r:embed="rId4"/>
                      <a:stretch>
                        <a:fillRect/>
                      </a:stretch>
                    </p:blipFill>
                    <p:spPr>
                      <a:xfrm>
                        <a:off x="497909" y="240686"/>
                        <a:ext cx="6195122" cy="6228508"/>
                      </a:xfrm>
                      <a:prstGeom prst="rect">
                        <a:avLst/>
                      </a:prstGeom>
                    </p:spPr>
                  </p:pic>
                </p:oleObj>
              </mc:Fallback>
            </mc:AlternateContent>
          </a:graphicData>
        </a:graphic>
      </p:graphicFrame>
      <p:sp>
        <p:nvSpPr>
          <p:cNvPr id="3" name="TextBox 2"/>
          <p:cNvSpPr txBox="1"/>
          <p:nvPr/>
        </p:nvSpPr>
        <p:spPr>
          <a:xfrm>
            <a:off x="7246374" y="1750142"/>
            <a:ext cx="4601497" cy="923330"/>
          </a:xfrm>
          <a:prstGeom prst="rect">
            <a:avLst/>
          </a:prstGeom>
          <a:noFill/>
        </p:spPr>
        <p:txBody>
          <a:bodyPr wrap="square" rtlCol="0">
            <a:spAutoFit/>
          </a:bodyPr>
          <a:lstStyle/>
          <a:p>
            <a:r>
              <a:rPr lang="he-IL" dirty="0"/>
              <a:t>דיאגרמת אובייקטים מציגה את האובייקטים המרכזיים.</a:t>
            </a:r>
            <a:br>
              <a:rPr lang="en-US" dirty="0"/>
            </a:br>
            <a:r>
              <a:rPr lang="he-IL" dirty="0"/>
              <a:t>כל אובייקט מיוצג עם המתודות המרכזיות שלו.</a:t>
            </a:r>
            <a:endParaRPr lang="en-US" dirty="0"/>
          </a:p>
        </p:txBody>
      </p:sp>
    </p:spTree>
    <p:extLst>
      <p:ext uri="{BB962C8B-B14F-4D97-AF65-F5344CB8AC3E}">
        <p14:creationId xmlns:p14="http://schemas.microsoft.com/office/powerpoint/2010/main" val="2566326226"/>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Sequence Diagram</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5" name="מציין מיקום תוכן 4">
            <a:extLst>
              <a:ext uri="{FF2B5EF4-FFF2-40B4-BE49-F238E27FC236}">
                <a16:creationId xmlns:a16="http://schemas.microsoft.com/office/drawing/2014/main" id="{5003DCEC-B9B6-4096-9009-0678DCEEF6F5}"/>
              </a:ext>
            </a:extLst>
          </p:cNvPr>
          <p:cNvGraphicFramePr>
            <a:graphicFrameLocks noGrp="1" noChangeAspect="1"/>
          </p:cNvGraphicFramePr>
          <p:nvPr>
            <p:ph idx="1"/>
            <p:extLst>
              <p:ext uri="{D42A27DB-BD31-4B8C-83A1-F6EECF244321}">
                <p14:modId xmlns:p14="http://schemas.microsoft.com/office/powerpoint/2010/main" val="380391403"/>
              </p:ext>
            </p:extLst>
          </p:nvPr>
        </p:nvGraphicFramePr>
        <p:xfrm>
          <a:off x="423262" y="249074"/>
          <a:ext cx="5672737" cy="6352096"/>
        </p:xfrm>
        <a:graphic>
          <a:graphicData uri="http://schemas.openxmlformats.org/presentationml/2006/ole">
            <mc:AlternateContent xmlns:mc="http://schemas.openxmlformats.org/markup-compatibility/2006">
              <mc:Choice xmlns:v="urn:schemas-microsoft-com:vml" Requires="v">
                <p:oleObj spid="_x0000_s5134" name="Acrobat Document" r:id="rId3" imgW="3886096" imgH="5029200" progId="AcroExch.Document.DC">
                  <p:embed/>
                </p:oleObj>
              </mc:Choice>
              <mc:Fallback>
                <p:oleObj name="Acrobat Document" r:id="rId3" imgW="3886096" imgH="5029200" progId="AcroExch.Document.DC">
                  <p:embed/>
                  <p:pic>
                    <p:nvPicPr>
                      <p:cNvPr id="0" name=""/>
                      <p:cNvPicPr/>
                      <p:nvPr/>
                    </p:nvPicPr>
                    <p:blipFill>
                      <a:blip r:embed="rId4"/>
                      <a:stretch>
                        <a:fillRect/>
                      </a:stretch>
                    </p:blipFill>
                    <p:spPr>
                      <a:xfrm>
                        <a:off x="423262" y="249074"/>
                        <a:ext cx="5672737" cy="6352096"/>
                      </a:xfrm>
                      <a:prstGeom prst="rect">
                        <a:avLst/>
                      </a:prstGeom>
                    </p:spPr>
                  </p:pic>
                </p:oleObj>
              </mc:Fallback>
            </mc:AlternateContent>
          </a:graphicData>
        </a:graphic>
      </p:graphicFrame>
      <p:sp>
        <p:nvSpPr>
          <p:cNvPr id="3" name="TextBox 2"/>
          <p:cNvSpPr txBox="1"/>
          <p:nvPr/>
        </p:nvSpPr>
        <p:spPr>
          <a:xfrm>
            <a:off x="6381135" y="1700981"/>
            <a:ext cx="5387602" cy="2031325"/>
          </a:xfrm>
          <a:prstGeom prst="rect">
            <a:avLst/>
          </a:prstGeom>
          <a:noFill/>
        </p:spPr>
        <p:txBody>
          <a:bodyPr wrap="square" rtlCol="0">
            <a:spAutoFit/>
          </a:bodyPr>
          <a:lstStyle/>
          <a:p>
            <a:r>
              <a:rPr lang="he-IL" dirty="0"/>
              <a:t>דיאגרמת רצף מתארת את סדר הפעילויות לפי סדר זמן.</a:t>
            </a:r>
            <a:br>
              <a:rPr lang="en-US" dirty="0"/>
            </a:br>
            <a:r>
              <a:rPr lang="he-IL" dirty="0"/>
              <a:t>הדיאגרה הזאת מתארת את הפעילויות המתבצעות כאשר המשתמש מבקש סרט מהמנהל.</a:t>
            </a:r>
            <a:br>
              <a:rPr lang="en-US" dirty="0"/>
            </a:br>
            <a:r>
              <a:rPr lang="he-IL" dirty="0"/>
              <a:t>לאחר שמנהל מקבל את הבקשה הוא מחליט או הוא מקבל או דוחה אותה.</a:t>
            </a:r>
            <a:br>
              <a:rPr lang="en-US" dirty="0"/>
            </a:br>
            <a:r>
              <a:rPr lang="he-IL" dirty="0"/>
              <a:t>באם קיבל אותה, הוא מעלה את הסרט למסד הנתונים, לאחר מכן המשתמש יכול לצפות בסרט ולכתוב ביקורת.</a:t>
            </a:r>
            <a:endParaRPr lang="en-US" dirty="0"/>
          </a:p>
        </p:txBody>
      </p:sp>
    </p:spTree>
    <p:extLst>
      <p:ext uri="{BB962C8B-B14F-4D97-AF65-F5344CB8AC3E}">
        <p14:creationId xmlns:p14="http://schemas.microsoft.com/office/powerpoint/2010/main" val="3046290860"/>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6466788" y="150829"/>
            <a:ext cx="5561814"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State Machine Diagram</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6" name="מציין מיקום תוכן 5">
            <a:extLst>
              <a:ext uri="{FF2B5EF4-FFF2-40B4-BE49-F238E27FC236}">
                <a16:creationId xmlns:a16="http://schemas.microsoft.com/office/drawing/2014/main" id="{5904279F-2AB2-4B2F-AE3B-81FDE1D23DD1}"/>
              </a:ext>
            </a:extLst>
          </p:cNvPr>
          <p:cNvGraphicFramePr>
            <a:graphicFrameLocks noGrp="1" noChangeAspect="1"/>
          </p:cNvGraphicFramePr>
          <p:nvPr>
            <p:ph idx="1"/>
            <p:extLst>
              <p:ext uri="{D42A27DB-BD31-4B8C-83A1-F6EECF244321}">
                <p14:modId xmlns:p14="http://schemas.microsoft.com/office/powerpoint/2010/main" val="3684631728"/>
              </p:ext>
            </p:extLst>
          </p:nvPr>
        </p:nvGraphicFramePr>
        <p:xfrm>
          <a:off x="267044" y="336028"/>
          <a:ext cx="5916940" cy="6246288"/>
        </p:xfrm>
        <a:graphic>
          <a:graphicData uri="http://schemas.openxmlformats.org/presentationml/2006/ole">
            <mc:AlternateContent xmlns:mc="http://schemas.openxmlformats.org/markup-compatibility/2006">
              <mc:Choice xmlns:v="urn:schemas-microsoft-com:vml" Requires="v">
                <p:oleObj spid="_x0000_s6158" name="Acrobat Document" r:id="rId3" imgW="3886096" imgH="5029200" progId="AcroExch.Document.DC">
                  <p:embed/>
                </p:oleObj>
              </mc:Choice>
              <mc:Fallback>
                <p:oleObj name="Acrobat Document" r:id="rId3" imgW="3886096" imgH="5029200" progId="AcroExch.Document.DC">
                  <p:embed/>
                  <p:pic>
                    <p:nvPicPr>
                      <p:cNvPr id="0" name=""/>
                      <p:cNvPicPr/>
                      <p:nvPr/>
                    </p:nvPicPr>
                    <p:blipFill>
                      <a:blip r:embed="rId4"/>
                      <a:stretch>
                        <a:fillRect/>
                      </a:stretch>
                    </p:blipFill>
                    <p:spPr>
                      <a:xfrm>
                        <a:off x="267044" y="336028"/>
                        <a:ext cx="5916940" cy="6246288"/>
                      </a:xfrm>
                      <a:prstGeom prst="rect">
                        <a:avLst/>
                      </a:prstGeom>
                    </p:spPr>
                  </p:pic>
                </p:oleObj>
              </mc:Fallback>
            </mc:AlternateContent>
          </a:graphicData>
        </a:graphic>
      </p:graphicFrame>
      <p:sp>
        <p:nvSpPr>
          <p:cNvPr id="3" name="TextBox 2"/>
          <p:cNvSpPr txBox="1"/>
          <p:nvPr/>
        </p:nvSpPr>
        <p:spPr>
          <a:xfrm>
            <a:off x="6636774" y="1917290"/>
            <a:ext cx="5171768" cy="1754326"/>
          </a:xfrm>
          <a:prstGeom prst="rect">
            <a:avLst/>
          </a:prstGeom>
          <a:noFill/>
        </p:spPr>
        <p:txBody>
          <a:bodyPr wrap="square" rtlCol="0">
            <a:spAutoFit/>
          </a:bodyPr>
          <a:lstStyle/>
          <a:p>
            <a:r>
              <a:rPr lang="he-IL" dirty="0"/>
              <a:t>דיאגרמת המצבים של האובייקט מציגה את טבלת המצבים שלו.</a:t>
            </a:r>
            <a:br>
              <a:rPr lang="en-US" dirty="0"/>
            </a:br>
            <a:r>
              <a:rPr lang="he-IL" dirty="0"/>
              <a:t>כאשר מבקשת סרט ניתן לעבור לשתי מצבים:</a:t>
            </a:r>
            <a:br>
              <a:rPr lang="en-US" dirty="0"/>
            </a:br>
            <a:r>
              <a:rPr lang="he-IL" dirty="0"/>
              <a:t>באם הבקשה מולאה, המנהל יעלה את הסרט והמשתמש יוכל לצפות בו.</a:t>
            </a:r>
            <a:br>
              <a:rPr lang="en-US" dirty="0"/>
            </a:br>
            <a:r>
              <a:rPr lang="he-IL" dirty="0"/>
              <a:t>אחרת המנהל יסרב והבקשה תסגר.</a:t>
            </a:r>
            <a:endParaRPr lang="en-US" dirty="0"/>
          </a:p>
        </p:txBody>
      </p:sp>
    </p:spTree>
    <p:extLst>
      <p:ext uri="{BB962C8B-B14F-4D97-AF65-F5344CB8AC3E}">
        <p14:creationId xmlns:p14="http://schemas.microsoft.com/office/powerpoint/2010/main" val="642390615"/>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6466788" y="150829"/>
            <a:ext cx="5561814" cy="1923068"/>
          </a:xfrm>
        </p:spPr>
        <p:txBody>
          <a:bodyPr vert="horz" lIns="91440" tIns="45720" rIns="91440" bIns="45720" rtlCol="0" anchor="b">
            <a:normAutofit/>
          </a:bodyPr>
          <a:lstStyle/>
          <a:p>
            <a:pPr algn="r" rtl="1"/>
            <a:r>
              <a:rPr lang="en-US" dirty="0">
                <a:latin typeface="David" panose="020E0502060401010101" pitchFamily="34" charset="-79"/>
                <a:cs typeface="David" panose="020E0502060401010101" pitchFamily="34" charset="-79"/>
              </a:rPr>
              <a:t>ERD Diagram</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7" name="תיבת טקסט 6">
            <a:extLst>
              <a:ext uri="{FF2B5EF4-FFF2-40B4-BE49-F238E27FC236}">
                <a16:creationId xmlns:a16="http://schemas.microsoft.com/office/drawing/2014/main" id="{94B81367-D427-4CCF-8261-510842031B58}"/>
              </a:ext>
            </a:extLst>
          </p:cNvPr>
          <p:cNvSpPr txBox="1"/>
          <p:nvPr/>
        </p:nvSpPr>
        <p:spPr>
          <a:xfrm>
            <a:off x="1415143" y="3835231"/>
            <a:ext cx="1976820" cy="830997"/>
          </a:xfrm>
          <a:prstGeom prst="rect">
            <a:avLst/>
          </a:prstGeom>
          <a:noFill/>
          <a:ln>
            <a:solidFill>
              <a:schemeClr val="bg1"/>
            </a:solidFill>
          </a:ln>
        </p:spPr>
        <p:txBody>
          <a:bodyPr wrap="square" rtlCol="1">
            <a:spAutoFit/>
          </a:bodyPr>
          <a:lstStyle/>
          <a:p>
            <a:r>
              <a:rPr lang="he-IL" sz="2400" dirty="0">
                <a:solidFill>
                  <a:schemeClr val="bg1"/>
                </a:solidFill>
                <a:latin typeface="David" panose="020E0502060401010101" pitchFamily="34" charset="-79"/>
                <a:cs typeface="David" panose="020E0502060401010101" pitchFamily="34" charset="-79"/>
              </a:rPr>
              <a:t>בחירת קובץ וידאו מהמכשיר</a:t>
            </a:r>
          </a:p>
        </p:txBody>
      </p:sp>
      <p:graphicFrame>
        <p:nvGraphicFramePr>
          <p:cNvPr id="5" name="מציין מיקום תוכן 4">
            <a:extLst>
              <a:ext uri="{FF2B5EF4-FFF2-40B4-BE49-F238E27FC236}">
                <a16:creationId xmlns:a16="http://schemas.microsoft.com/office/drawing/2014/main" id="{81E6894A-6405-44A7-AA4D-F309F4C6CA2F}"/>
              </a:ext>
            </a:extLst>
          </p:cNvPr>
          <p:cNvGraphicFramePr>
            <a:graphicFrameLocks noGrp="1" noChangeAspect="1"/>
          </p:cNvGraphicFramePr>
          <p:nvPr>
            <p:ph idx="1"/>
            <p:extLst>
              <p:ext uri="{D42A27DB-BD31-4B8C-83A1-F6EECF244321}">
                <p14:modId xmlns:p14="http://schemas.microsoft.com/office/powerpoint/2010/main" val="2460089701"/>
              </p:ext>
            </p:extLst>
          </p:nvPr>
        </p:nvGraphicFramePr>
        <p:xfrm>
          <a:off x="291478" y="214860"/>
          <a:ext cx="6920027" cy="6386310"/>
        </p:xfrm>
        <a:graphic>
          <a:graphicData uri="http://schemas.openxmlformats.org/presentationml/2006/ole">
            <mc:AlternateContent xmlns:mc="http://schemas.openxmlformats.org/markup-compatibility/2006">
              <mc:Choice xmlns:v="urn:schemas-microsoft-com:vml" Requires="v">
                <p:oleObj spid="_x0000_s7182" name="Acrobat Document" r:id="rId3" imgW="5028993" imgH="3886200" progId="AcroExch.Document.DC">
                  <p:embed/>
                </p:oleObj>
              </mc:Choice>
              <mc:Fallback>
                <p:oleObj name="Acrobat Document" r:id="rId3" imgW="5028993" imgH="3886200" progId="AcroExch.Document.DC">
                  <p:embed/>
                  <p:pic>
                    <p:nvPicPr>
                      <p:cNvPr id="0" name=""/>
                      <p:cNvPicPr/>
                      <p:nvPr/>
                    </p:nvPicPr>
                    <p:blipFill>
                      <a:blip r:embed="rId4"/>
                      <a:stretch>
                        <a:fillRect/>
                      </a:stretch>
                    </p:blipFill>
                    <p:spPr>
                      <a:xfrm>
                        <a:off x="291478" y="214860"/>
                        <a:ext cx="6920027" cy="6386310"/>
                      </a:xfrm>
                      <a:prstGeom prst="rect">
                        <a:avLst/>
                      </a:prstGeom>
                    </p:spPr>
                  </p:pic>
                </p:oleObj>
              </mc:Fallback>
            </mc:AlternateContent>
          </a:graphicData>
        </a:graphic>
      </p:graphicFrame>
      <p:sp>
        <p:nvSpPr>
          <p:cNvPr id="3" name="TextBox 2"/>
          <p:cNvSpPr txBox="1"/>
          <p:nvPr/>
        </p:nvSpPr>
        <p:spPr>
          <a:xfrm>
            <a:off x="7482348" y="1592826"/>
            <a:ext cx="4546254" cy="1477328"/>
          </a:xfrm>
          <a:prstGeom prst="rect">
            <a:avLst/>
          </a:prstGeom>
          <a:noFill/>
        </p:spPr>
        <p:txBody>
          <a:bodyPr wrap="square" rtlCol="0">
            <a:spAutoFit/>
          </a:bodyPr>
          <a:lstStyle/>
          <a:p>
            <a:r>
              <a:rPr lang="he-IL" dirty="0"/>
              <a:t>הדיאגרמה מציגה את הישויות במערכת המידע, את התכונות שלהן והקשרים בינהן.</a:t>
            </a:r>
            <a:br>
              <a:rPr lang="en-US" dirty="0"/>
            </a:br>
            <a:r>
              <a:rPr lang="he-IL" dirty="0"/>
              <a:t>ניתן לראות את הישויות המרכזיות, בינהן המנהל והמשתמש, ואת הקשר הקיים בין משתמש ויישות המייצגת את הבקשות.</a:t>
            </a:r>
            <a:endParaRPr lang="en-US" dirty="0"/>
          </a:p>
        </p:txBody>
      </p:sp>
    </p:spTree>
    <p:extLst>
      <p:ext uri="{BB962C8B-B14F-4D97-AF65-F5344CB8AC3E}">
        <p14:creationId xmlns:p14="http://schemas.microsoft.com/office/powerpoint/2010/main" val="3085616335"/>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כותרת 1">
            <a:extLst>
              <a:ext uri="{FF2B5EF4-FFF2-40B4-BE49-F238E27FC236}">
                <a16:creationId xmlns:a16="http://schemas.microsoft.com/office/drawing/2014/main" id="{BBF26512-09DF-469A-94A8-39755B9D368B}"/>
              </a:ext>
            </a:extLst>
          </p:cNvPr>
          <p:cNvSpPr>
            <a:spLocks noGrp="1"/>
          </p:cNvSpPr>
          <p:nvPr>
            <p:ph type="title"/>
          </p:nvPr>
        </p:nvSpPr>
        <p:spPr>
          <a:xfrm>
            <a:off x="2311147" y="1588504"/>
            <a:ext cx="7569706" cy="1288238"/>
          </a:xfrm>
        </p:spPr>
        <p:txBody>
          <a:bodyPr vert="horz" lIns="91440" tIns="45720" rIns="91440" bIns="45720" rtlCol="0" anchor="ctr">
            <a:normAutofit/>
          </a:bodyPr>
          <a:lstStyle/>
          <a:p>
            <a:pPr algn="ctr"/>
            <a:r>
              <a:rPr lang="he-IL" sz="8000" b="1" i="1" dirty="0">
                <a:latin typeface="David" panose="020E0502060401010101" pitchFamily="34" charset="-79"/>
                <a:cs typeface="David" panose="020E0502060401010101" pitchFamily="34" charset="-79"/>
              </a:rPr>
              <a:t>מסד הנתונים</a:t>
            </a:r>
            <a:endParaRPr lang="en-US" sz="8000" b="1" i="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2011251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50829"/>
            <a:ext cx="4670353" cy="1923068"/>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טבלאות המשתמשים</a:t>
            </a:r>
            <a:br>
              <a:rPr lang="he-IL" dirty="0">
                <a:latin typeface="David" panose="020E0502060401010101" pitchFamily="34" charset="-79"/>
                <a:cs typeface="David" panose="020E0502060401010101" pitchFamily="34" charset="-79"/>
              </a:rPr>
            </a:br>
            <a:r>
              <a:rPr lang="he-IL" dirty="0">
                <a:latin typeface="David" panose="020E0502060401010101" pitchFamily="34" charset="-79"/>
                <a:cs typeface="David" panose="020E0502060401010101" pitchFamily="34" charset="-79"/>
              </a:rPr>
              <a:t>והמנהלים</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pic>
        <p:nvPicPr>
          <p:cNvPr id="8" name="תמונה 7" descr="תמונה שמכילה שולחן&#10;&#10;התיאור נוצר באופן אוטומטי">
            <a:extLst>
              <a:ext uri="{FF2B5EF4-FFF2-40B4-BE49-F238E27FC236}">
                <a16:creationId xmlns:a16="http://schemas.microsoft.com/office/drawing/2014/main" id="{03080BF6-5A6C-4F13-8B41-B19D207F2F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5613" y="226742"/>
            <a:ext cx="3964891" cy="2782164"/>
          </a:xfrm>
          <a:prstGeom prst="rect">
            <a:avLst/>
          </a:prstGeom>
        </p:spPr>
      </p:pic>
      <p:pic>
        <p:nvPicPr>
          <p:cNvPr id="10" name="תמונה 9">
            <a:extLst>
              <a:ext uri="{FF2B5EF4-FFF2-40B4-BE49-F238E27FC236}">
                <a16:creationId xmlns:a16="http://schemas.microsoft.com/office/drawing/2014/main" id="{6FC594A1-9B38-46DC-AF12-6F79FF63A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295" y="3429000"/>
            <a:ext cx="4064209" cy="3092609"/>
          </a:xfrm>
          <a:prstGeom prst="rect">
            <a:avLst/>
          </a:prstGeom>
        </p:spPr>
      </p:pic>
      <p:sp>
        <p:nvSpPr>
          <p:cNvPr id="11" name="תיבת טקסט 10">
            <a:extLst>
              <a:ext uri="{FF2B5EF4-FFF2-40B4-BE49-F238E27FC236}">
                <a16:creationId xmlns:a16="http://schemas.microsoft.com/office/drawing/2014/main" id="{D6682D97-81B3-4EB2-86BE-B7863B68F833}"/>
              </a:ext>
            </a:extLst>
          </p:cNvPr>
          <p:cNvSpPr txBox="1"/>
          <p:nvPr/>
        </p:nvSpPr>
        <p:spPr>
          <a:xfrm>
            <a:off x="6928701" y="2274292"/>
            <a:ext cx="4402317" cy="4247317"/>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כשנרשמים לאפליקציה כ </a:t>
            </a:r>
            <a:r>
              <a:rPr lang="en-US" dirty="0">
                <a:latin typeface="David" panose="020E0502060401010101" pitchFamily="34" charset="-79"/>
                <a:cs typeface="David" panose="020E0502060401010101" pitchFamily="34" charset="-79"/>
              </a:rPr>
              <a:t>user</a:t>
            </a:r>
            <a:r>
              <a:rPr lang="he-IL" dirty="0">
                <a:latin typeface="David" panose="020E0502060401010101" pitchFamily="34" charset="-79"/>
                <a:cs typeface="David" panose="020E0502060401010101" pitchFamily="34" charset="-79"/>
              </a:rPr>
              <a:t> נוסף למסד הנתונים בטבלת </a:t>
            </a:r>
            <a:r>
              <a:rPr lang="en-US" dirty="0">
                <a:latin typeface="David" panose="020E0502060401010101" pitchFamily="34" charset="-79"/>
                <a:cs typeface="David" panose="020E0502060401010101" pitchFamily="34" charset="-79"/>
              </a:rPr>
              <a:t>Users</a:t>
            </a:r>
            <a:r>
              <a:rPr lang="he-IL" dirty="0">
                <a:latin typeface="David" panose="020E0502060401010101" pitchFamily="34" charset="-79"/>
                <a:cs typeface="David" panose="020E0502060401010101" pitchFamily="34" charset="-79"/>
              </a:rPr>
              <a:t> משתמש חדש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גיל</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אימייל</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ושם</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לכל משתמש שנרשם מתקבל </a:t>
            </a:r>
            <a:r>
              <a:rPr lang="en-US" dirty="0">
                <a:latin typeface="David" panose="020E0502060401010101" pitchFamily="34" charset="-79"/>
                <a:cs typeface="David" panose="020E0502060401010101" pitchFamily="34" charset="-79"/>
              </a:rPr>
              <a:t>id</a:t>
            </a:r>
            <a:r>
              <a:rPr lang="he-IL" dirty="0">
                <a:latin typeface="David" panose="020E0502060401010101" pitchFamily="34" charset="-79"/>
                <a:cs typeface="David" panose="020E0502060401010101" pitchFamily="34" charset="-79"/>
              </a:rPr>
              <a:t> ממסד הנתונים.</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כשנרשמים לאפליקציה כ </a:t>
            </a:r>
            <a:r>
              <a:rPr lang="en-US" dirty="0">
                <a:latin typeface="David" panose="020E0502060401010101" pitchFamily="34" charset="-79"/>
                <a:cs typeface="David" panose="020E0502060401010101" pitchFamily="34" charset="-79"/>
              </a:rPr>
              <a:t>manager</a:t>
            </a:r>
            <a:r>
              <a:rPr lang="he-IL" dirty="0">
                <a:latin typeface="David" panose="020E0502060401010101" pitchFamily="34" charset="-79"/>
                <a:cs typeface="David" panose="020E0502060401010101" pitchFamily="34" charset="-79"/>
              </a:rPr>
              <a:t> נוסף למסד הנתונים בטבלת </a:t>
            </a:r>
            <a:r>
              <a:rPr lang="en-US" dirty="0">
                <a:latin typeface="David" panose="020E0502060401010101" pitchFamily="34" charset="-79"/>
                <a:cs typeface="David" panose="020E0502060401010101" pitchFamily="34" charset="-79"/>
              </a:rPr>
              <a:t>Managers</a:t>
            </a:r>
            <a:r>
              <a:rPr lang="he-IL" dirty="0">
                <a:latin typeface="David" panose="020E0502060401010101" pitchFamily="34" charset="-79"/>
                <a:cs typeface="David" panose="020E0502060401010101" pitchFamily="34" charset="-79"/>
              </a:rPr>
              <a:t> מנהל חדש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גיל</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אימייל</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ושם</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735915164"/>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60256"/>
            <a:ext cx="4670353" cy="1659117"/>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טבלת הסרטים</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7232401" y="1708684"/>
            <a:ext cx="4402317" cy="3970318"/>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כשמנהל מעלה סרט לאפליקציה נוסף למסד הנתונים בטבלת </a:t>
            </a:r>
            <a:r>
              <a:rPr lang="en-US" dirty="0">
                <a:latin typeface="David" panose="020E0502060401010101" pitchFamily="34" charset="-79"/>
                <a:cs typeface="David" panose="020E0502060401010101" pitchFamily="34" charset="-79"/>
              </a:rPr>
              <a:t>videos</a:t>
            </a:r>
            <a:r>
              <a:rPr lang="he-IL" dirty="0">
                <a:latin typeface="David" panose="020E0502060401010101" pitchFamily="34" charset="-79"/>
                <a:cs typeface="David" panose="020E0502060401010101" pitchFamily="34" charset="-79"/>
              </a:rPr>
              <a:t> סרט חדש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קטגוריה</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תיאור</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הסרט</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קובץ הוידאו עצמו נשמר ב </a:t>
            </a:r>
            <a:r>
              <a:rPr lang="en-US" dirty="0">
                <a:latin typeface="David" panose="020E0502060401010101" pitchFamily="34" charset="-79"/>
                <a:cs typeface="David" panose="020E0502060401010101" pitchFamily="34" charset="-79"/>
              </a:rPr>
              <a:t>storage</a:t>
            </a:r>
            <a:r>
              <a:rPr lang="he-IL" dirty="0">
                <a:latin typeface="David" panose="020E0502060401010101" pitchFamily="34" charset="-79"/>
                <a:cs typeface="David" panose="020E0502060401010101" pitchFamily="34" charset="-79"/>
              </a:rPr>
              <a:t> של מסד הנתונים.</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גם תמונת הפוסטר שמוצגת בספריית הסרטים באפליקציה נשמרת ב </a:t>
            </a:r>
            <a:r>
              <a:rPr lang="en-US" dirty="0">
                <a:latin typeface="David" panose="020E0502060401010101" pitchFamily="34" charset="-79"/>
                <a:cs typeface="David" panose="020E0502060401010101" pitchFamily="34" charset="-79"/>
              </a:rPr>
              <a:t>storage</a:t>
            </a:r>
            <a:r>
              <a:rPr lang="he-IL" dirty="0">
                <a:latin typeface="David" panose="020E0502060401010101" pitchFamily="34" charset="-79"/>
                <a:cs typeface="David" panose="020E0502060401010101" pitchFamily="34" charset="-79"/>
              </a:rPr>
              <a:t>.</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4" name="תמונה 3" descr="תמונה שמכילה טקסט&#10;&#10;התיאור נוצר באופן אוטומטי">
            <a:extLst>
              <a:ext uri="{FF2B5EF4-FFF2-40B4-BE49-F238E27FC236}">
                <a16:creationId xmlns:a16="http://schemas.microsoft.com/office/drawing/2014/main" id="{112350BF-60C1-4B34-8A87-E0F2BC1B60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196" y="434192"/>
            <a:ext cx="6222299" cy="2846335"/>
          </a:xfrm>
          <a:prstGeom prst="rect">
            <a:avLst/>
          </a:prstGeom>
        </p:spPr>
      </p:pic>
      <p:pic>
        <p:nvPicPr>
          <p:cNvPr id="6" name="תמונה 5">
            <a:extLst>
              <a:ext uri="{FF2B5EF4-FFF2-40B4-BE49-F238E27FC236}">
                <a16:creationId xmlns:a16="http://schemas.microsoft.com/office/drawing/2014/main" id="{3FC2FDD9-C82A-439A-8045-8CEE3D300F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47" y="3577473"/>
            <a:ext cx="3620501" cy="2980345"/>
          </a:xfrm>
          <a:prstGeom prst="rect">
            <a:avLst/>
          </a:prstGeom>
        </p:spPr>
      </p:pic>
      <p:pic>
        <p:nvPicPr>
          <p:cNvPr id="9" name="תמונה 8" descr="תמונה שמכילה טקסט&#10;&#10;התיאור נוצר באופן אוטומטי">
            <a:extLst>
              <a:ext uri="{FF2B5EF4-FFF2-40B4-BE49-F238E27FC236}">
                <a16:creationId xmlns:a16="http://schemas.microsoft.com/office/drawing/2014/main" id="{DB45B9B5-E260-4331-A439-5680359937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4166" y="3577472"/>
            <a:ext cx="3730972" cy="2980345"/>
          </a:xfrm>
          <a:prstGeom prst="rect">
            <a:avLst/>
          </a:prstGeom>
        </p:spPr>
      </p:pic>
    </p:spTree>
    <p:extLst>
      <p:ext uri="{BB962C8B-B14F-4D97-AF65-F5344CB8AC3E}">
        <p14:creationId xmlns:p14="http://schemas.microsoft.com/office/powerpoint/2010/main" val="2109639707"/>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60256"/>
            <a:ext cx="4670353" cy="1659117"/>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טבלת הצפיות</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7232401" y="1708684"/>
            <a:ext cx="4402317" cy="3139321"/>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כשמשתמש צופה בסרט באפליקציה נוספת למסד הנתונים בטבלת </a:t>
            </a:r>
            <a:r>
              <a:rPr lang="en-US" dirty="0">
                <a:latin typeface="David" panose="020E0502060401010101" pitchFamily="34" charset="-79"/>
                <a:cs typeface="David" panose="020E0502060401010101" pitchFamily="34" charset="-79"/>
              </a:rPr>
              <a:t>Views</a:t>
            </a:r>
            <a:r>
              <a:rPr lang="he-IL" dirty="0">
                <a:latin typeface="David" panose="020E0502060401010101" pitchFamily="34" charset="-79"/>
                <a:cs typeface="David" panose="020E0502060401010101" pitchFamily="34" charset="-79"/>
              </a:rPr>
              <a:t> צפייה חדשה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הזמן בו בוצעה הצפייה בסרט</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הסרט</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המשתמש</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שמירת זמן הצפייה משמשת לתצוגת הפעילות של המשתמש באפליקציה.</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5" name="תמונה 4" descr="תמונה שמכילה שולחן&#10;&#10;התיאור נוצר באופן אוטומטי">
            <a:extLst>
              <a:ext uri="{FF2B5EF4-FFF2-40B4-BE49-F238E27FC236}">
                <a16:creationId xmlns:a16="http://schemas.microsoft.com/office/drawing/2014/main" id="{32C1DA39-9A87-4260-BE5D-910DA62E93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263" y="318744"/>
            <a:ext cx="5958683" cy="6237997"/>
          </a:xfrm>
          <a:prstGeom prst="rect">
            <a:avLst/>
          </a:prstGeom>
        </p:spPr>
      </p:pic>
    </p:spTree>
    <p:extLst>
      <p:ext uri="{BB962C8B-B14F-4D97-AF65-F5344CB8AC3E}">
        <p14:creationId xmlns:p14="http://schemas.microsoft.com/office/powerpoint/2010/main" val="1889967727"/>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60256"/>
            <a:ext cx="4670353" cy="1659117"/>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טבלת הבקשות</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7232401" y="1708684"/>
            <a:ext cx="4402317" cy="4247317"/>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כשמשתמש שולח בקשה לסרט באפליקציה נוספת למסד הנתונים בטבלת </a:t>
            </a:r>
            <a:r>
              <a:rPr lang="en-US" dirty="0">
                <a:latin typeface="David" panose="020E0502060401010101" pitchFamily="34" charset="-79"/>
                <a:cs typeface="David" panose="020E0502060401010101" pitchFamily="34" charset="-79"/>
              </a:rPr>
              <a:t>Requests</a:t>
            </a:r>
            <a:r>
              <a:rPr lang="he-IL" dirty="0">
                <a:latin typeface="David" panose="020E0502060401010101" pitchFamily="34" charset="-79"/>
                <a:cs typeface="David" panose="020E0502060401010101" pitchFamily="34" charset="-79"/>
              </a:rPr>
              <a:t> בקשה חדשה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הסרט אותו הוא מבקש</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סטטוס הבקשה</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המנהל שטיפל בבקשה</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כשבקשה חדשה נשלחת הסטטוס שלה הוא </a:t>
            </a:r>
            <a:r>
              <a:rPr lang="en-US" dirty="0">
                <a:latin typeface="David" panose="020E0502060401010101" pitchFamily="34" charset="-79"/>
                <a:cs typeface="David" panose="020E0502060401010101" pitchFamily="34" charset="-79"/>
              </a:rPr>
              <a:t>OPEN</a:t>
            </a:r>
            <a:r>
              <a:rPr lang="he-IL" dirty="0">
                <a:latin typeface="David" panose="020E0502060401010101" pitchFamily="34" charset="-79"/>
                <a:cs typeface="David" panose="020E0502060401010101" pitchFamily="34" charset="-79"/>
              </a:rPr>
              <a:t> עד שמנהל מסיים לטפל בה ואז הסטטוס משתנה ל </a:t>
            </a:r>
            <a:r>
              <a:rPr lang="en-US" dirty="0">
                <a:latin typeface="David" panose="020E0502060401010101" pitchFamily="34" charset="-79"/>
                <a:cs typeface="David" panose="020E0502060401010101" pitchFamily="34" charset="-79"/>
              </a:rPr>
              <a:t>CLOSED</a:t>
            </a:r>
            <a:r>
              <a:rPr lang="he-IL" dirty="0">
                <a:latin typeface="David" panose="020E0502060401010101" pitchFamily="34" charset="-79"/>
                <a:cs typeface="David" panose="020E0502060401010101" pitchFamily="34" charset="-79"/>
              </a:rPr>
              <a:t>.</a:t>
            </a:r>
          </a:p>
          <a:p>
            <a:endParaRPr lang="he-IL" dirty="0">
              <a:latin typeface="David" panose="020E0502060401010101" pitchFamily="34" charset="-79"/>
              <a:cs typeface="David" panose="020E0502060401010101" pitchFamily="34" charset="-79"/>
            </a:endParaRPr>
          </a:p>
          <a:p>
            <a:r>
              <a:rPr lang="he-IL" dirty="0">
                <a:latin typeface="David" panose="020E0502060401010101" pitchFamily="34" charset="-79"/>
                <a:cs typeface="David" panose="020E0502060401010101" pitchFamily="34" charset="-79"/>
              </a:rPr>
              <a:t>כשבקשה נסגרת על ידי מנהל השדה </a:t>
            </a:r>
            <a:r>
              <a:rPr lang="en-US" dirty="0" err="1">
                <a:latin typeface="David" panose="020E0502060401010101" pitchFamily="34" charset="-79"/>
                <a:cs typeface="David" panose="020E0502060401010101" pitchFamily="34" charset="-79"/>
              </a:rPr>
              <a:t>closedBy</a:t>
            </a:r>
            <a:r>
              <a:rPr lang="he-IL" dirty="0">
                <a:latin typeface="David" panose="020E0502060401010101" pitchFamily="34" charset="-79"/>
                <a:cs typeface="David" panose="020E0502060401010101" pitchFamily="34" charset="-79"/>
              </a:rPr>
              <a:t> מקבל את שם המנהל שטיפל בבקשה.</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4" name="תמונה 3" descr="תמונה שמכילה שולחן&#10;&#10;התיאור נוצר באופן אוטומטי">
            <a:extLst>
              <a:ext uri="{FF2B5EF4-FFF2-40B4-BE49-F238E27FC236}">
                <a16:creationId xmlns:a16="http://schemas.microsoft.com/office/drawing/2014/main" id="{A5C49BCF-EFF0-46D3-85F8-8063513EC7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476" y="575036"/>
            <a:ext cx="6214299" cy="5781534"/>
          </a:xfrm>
          <a:prstGeom prst="rect">
            <a:avLst/>
          </a:prstGeom>
        </p:spPr>
      </p:pic>
    </p:spTree>
    <p:extLst>
      <p:ext uri="{BB962C8B-B14F-4D97-AF65-F5344CB8AC3E}">
        <p14:creationId xmlns:p14="http://schemas.microsoft.com/office/powerpoint/2010/main" val="271494438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9212AEC-A946-49DD-8A96-A04FA64EFD97}"/>
              </a:ext>
            </a:extLst>
          </p:cNvPr>
          <p:cNvSpPr>
            <a:spLocks noGrp="1"/>
          </p:cNvSpPr>
          <p:nvPr>
            <p:ph type="title"/>
          </p:nvPr>
        </p:nvSpPr>
        <p:spPr>
          <a:xfrm>
            <a:off x="7356302" y="246245"/>
            <a:ext cx="4524973" cy="4690182"/>
          </a:xfrm>
        </p:spPr>
        <p:txBody>
          <a:bodyPr vert="horz" lIns="91440" tIns="45720" rIns="91440" bIns="45720" rtlCol="0" anchor="t">
            <a:normAutofit fontScale="90000"/>
          </a:bodyPr>
          <a:lstStyle/>
          <a:p>
            <a:pPr algn="r" rtl="1"/>
            <a:r>
              <a:rPr lang="he-IL" sz="4000" dirty="0">
                <a:latin typeface="David" panose="020E0502060401010101" pitchFamily="34" charset="-79"/>
                <a:cs typeface="David" panose="020E0502060401010101" pitchFamily="34" charset="-79"/>
              </a:rPr>
              <a:t>הרשאות:</a:t>
            </a:r>
            <a:br>
              <a:rPr lang="en-US" sz="4000" dirty="0">
                <a:latin typeface="David" panose="020E0502060401010101" pitchFamily="34" charset="-79"/>
                <a:cs typeface="David" panose="020E0502060401010101" pitchFamily="34" charset="-79"/>
              </a:rPr>
            </a:br>
            <a:br>
              <a:rPr lang="he-IL" sz="4000" dirty="0">
                <a:latin typeface="David" panose="020E0502060401010101" pitchFamily="34" charset="-79"/>
                <a:cs typeface="David" panose="020E0502060401010101" pitchFamily="34" charset="-79"/>
              </a:rPr>
            </a:br>
            <a:r>
              <a:rPr lang="he-IL" sz="4000" dirty="0">
                <a:latin typeface="David" panose="020E0502060401010101" pitchFamily="34" charset="-79"/>
                <a:cs typeface="David" panose="020E0502060401010101" pitchFamily="34" charset="-79"/>
              </a:rPr>
              <a:t>1. </a:t>
            </a:r>
            <a:r>
              <a:rPr lang="he-IL" sz="3600" dirty="0">
                <a:latin typeface="David" panose="020E0502060401010101" pitchFamily="34" charset="-79"/>
                <a:cs typeface="David" panose="020E0502060401010101" pitchFamily="34" charset="-79"/>
              </a:rPr>
              <a:t>משתמש:</a:t>
            </a:r>
            <a:br>
              <a:rPr lang="he-IL" sz="4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צפייה בסרטים</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שליחת בקשות</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הוספת חברים</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צפייה בפעילות חברים</a:t>
            </a:r>
            <a:r>
              <a:rPr lang="en-US" sz="2000" dirty="0">
                <a:latin typeface="David" panose="020E0502060401010101" pitchFamily="34" charset="-79"/>
                <a:cs typeface="David" panose="020E0502060401010101" pitchFamily="34" charset="-79"/>
              </a:rPr>
              <a:t> </a:t>
            </a:r>
            <a:r>
              <a:rPr lang="he-IL" sz="2000" dirty="0">
                <a:latin typeface="David" panose="020E0502060401010101" pitchFamily="34" charset="-79"/>
                <a:cs typeface="David" panose="020E0502060401010101" pitchFamily="34" charset="-79"/>
              </a:rPr>
              <a:t>באפליקציה</a:t>
            </a:r>
            <a:br>
              <a:rPr lang="en-US" sz="2000" dirty="0">
                <a:latin typeface="David" panose="020E0502060401010101" pitchFamily="34" charset="-79"/>
                <a:cs typeface="David" panose="020E0502060401010101" pitchFamily="34" charset="-79"/>
              </a:rPr>
            </a:br>
            <a:br>
              <a:rPr lang="he-IL" sz="4000" dirty="0">
                <a:latin typeface="David" panose="020E0502060401010101" pitchFamily="34" charset="-79"/>
                <a:cs typeface="David" panose="020E0502060401010101" pitchFamily="34" charset="-79"/>
              </a:rPr>
            </a:br>
            <a:r>
              <a:rPr lang="he-IL" sz="3600" dirty="0">
                <a:latin typeface="David" panose="020E0502060401010101" pitchFamily="34" charset="-79"/>
                <a:cs typeface="David" panose="020E0502060401010101" pitchFamily="34" charset="-79"/>
              </a:rPr>
              <a:t>2. מנהל:</a:t>
            </a:r>
            <a:br>
              <a:rPr lang="en-US" sz="4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העלאת סרטים</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טיפול בבקשות</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צפייה בבקשות קודמות</a:t>
            </a:r>
            <a:endParaRPr lang="en-US" sz="3200" dirty="0">
              <a:latin typeface="David" panose="020E0502060401010101" pitchFamily="34" charset="-79"/>
              <a:cs typeface="David" panose="020E0502060401010101" pitchFamily="34" charset="-79"/>
            </a:endParaRPr>
          </a:p>
        </p:txBody>
      </p:sp>
      <p:pic>
        <p:nvPicPr>
          <p:cNvPr id="6" name="מציין מיקום תוכן 5" descr="תמונה שמכילה טקסט, אלקטרוניקה, צילום מסך&#10;&#10;התיאור נוצר באופן אוטומטי">
            <a:extLst>
              <a:ext uri="{FF2B5EF4-FFF2-40B4-BE49-F238E27FC236}">
                <a16:creationId xmlns:a16="http://schemas.microsoft.com/office/drawing/2014/main" id="{98863724-ED76-4798-82F8-11647A3770E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6130" r="1" b="18650"/>
          <a:stretch/>
        </p:blipFill>
        <p:spPr>
          <a:xfrm>
            <a:off x="449876" y="81899"/>
            <a:ext cx="6170914" cy="6313225"/>
          </a:xfrm>
          <a:custGeom>
            <a:avLst/>
            <a:gdLst/>
            <a:ahLst/>
            <a:cxnLst/>
            <a:rect l="l" t="t" r="r" b="b"/>
            <a:pathLst>
              <a:path w="6170914" h="6313225">
                <a:moveTo>
                  <a:pt x="3397813" y="0"/>
                </a:moveTo>
                <a:cubicBezTo>
                  <a:pt x="4453378" y="0"/>
                  <a:pt x="5396522" y="481334"/>
                  <a:pt x="6019731" y="1236489"/>
                </a:cubicBezTo>
                <a:lnTo>
                  <a:pt x="6170914" y="1438663"/>
                </a:lnTo>
                <a:lnTo>
                  <a:pt x="6170914" y="5356963"/>
                </a:lnTo>
                <a:lnTo>
                  <a:pt x="6019731" y="5559138"/>
                </a:lnTo>
                <a:cubicBezTo>
                  <a:pt x="5786028" y="5842321"/>
                  <a:pt x="5507333" y="6086998"/>
                  <a:pt x="5194591" y="6282226"/>
                </a:cubicBezTo>
                <a:lnTo>
                  <a:pt x="5141791" y="6313225"/>
                </a:lnTo>
                <a:lnTo>
                  <a:pt x="1659199" y="6313225"/>
                </a:lnTo>
                <a:lnTo>
                  <a:pt x="1498064" y="6215333"/>
                </a:lnTo>
                <a:cubicBezTo>
                  <a:pt x="594240" y="5604721"/>
                  <a:pt x="0" y="4570663"/>
                  <a:pt x="0" y="3397813"/>
                </a:cubicBezTo>
                <a:cubicBezTo>
                  <a:pt x="0" y="1521253"/>
                  <a:pt x="1521253" y="0"/>
                  <a:pt x="3397813" y="0"/>
                </a:cubicBezTo>
                <a:close/>
              </a:path>
            </a:pathLst>
          </a:custGeom>
        </p:spPr>
      </p:pic>
      <p:cxnSp>
        <p:nvCxnSpPr>
          <p:cNvPr id="11" name="מחבר חץ ישר 10">
            <a:extLst>
              <a:ext uri="{FF2B5EF4-FFF2-40B4-BE49-F238E27FC236}">
                <a16:creationId xmlns:a16="http://schemas.microsoft.com/office/drawing/2014/main" id="{0A9B4EEC-2035-4080-86C8-A7A65049744D}"/>
              </a:ext>
            </a:extLst>
          </p:cNvPr>
          <p:cNvCxnSpPr>
            <a:cxnSpLocks/>
          </p:cNvCxnSpPr>
          <p:nvPr/>
        </p:nvCxnSpPr>
        <p:spPr>
          <a:xfrm flipV="1">
            <a:off x="2714245" y="4658841"/>
            <a:ext cx="1186544" cy="555172"/>
          </a:xfrm>
          <a:prstGeom prst="straightConnector1">
            <a:avLst/>
          </a:prstGeom>
          <a:ln w="476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5" name="תמונה 14">
            <a:extLst>
              <a:ext uri="{FF2B5EF4-FFF2-40B4-BE49-F238E27FC236}">
                <a16:creationId xmlns:a16="http://schemas.microsoft.com/office/drawing/2014/main" id="{33365D2F-EF65-4FD4-A69D-7B8DA8F71BFA}"/>
              </a:ext>
            </a:extLst>
          </p:cNvPr>
          <p:cNvPicPr>
            <a:picLocks noChangeAspect="1"/>
          </p:cNvPicPr>
          <p:nvPr/>
        </p:nvPicPr>
        <p:blipFill>
          <a:blip r:embed="rId3"/>
          <a:stretch>
            <a:fillRect/>
          </a:stretch>
        </p:blipFill>
        <p:spPr>
          <a:xfrm>
            <a:off x="2861666" y="4137003"/>
            <a:ext cx="1347333" cy="731583"/>
          </a:xfrm>
          <a:prstGeom prst="rect">
            <a:avLst/>
          </a:prstGeom>
        </p:spPr>
      </p:pic>
    </p:spTree>
    <p:extLst>
      <p:ext uri="{BB962C8B-B14F-4D97-AF65-F5344CB8AC3E}">
        <p14:creationId xmlns:p14="http://schemas.microsoft.com/office/powerpoint/2010/main" val="2514126907"/>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02CC4FD-13FC-4413-8F64-E277D20A695E}"/>
              </a:ext>
            </a:extLst>
          </p:cNvPr>
          <p:cNvSpPr>
            <a:spLocks noGrp="1"/>
          </p:cNvSpPr>
          <p:nvPr>
            <p:ph type="title"/>
          </p:nvPr>
        </p:nvSpPr>
        <p:spPr>
          <a:xfrm>
            <a:off x="7098384" y="160256"/>
            <a:ext cx="4670353" cy="1659117"/>
          </a:xfrm>
        </p:spPr>
        <p:txBody>
          <a:bodyPr vert="horz" lIns="91440" tIns="45720" rIns="91440" bIns="45720" rtlCol="0" anchor="b">
            <a:normAutofit/>
          </a:bodyPr>
          <a:lstStyle/>
          <a:p>
            <a:pPr algn="r" rtl="1"/>
            <a:r>
              <a:rPr lang="he-IL" dirty="0">
                <a:latin typeface="David" panose="020E0502060401010101" pitchFamily="34" charset="-79"/>
                <a:cs typeface="David" panose="020E0502060401010101" pitchFamily="34" charset="-79"/>
              </a:rPr>
              <a:t>טבלת החברים</a:t>
            </a:r>
            <a:br>
              <a:rPr lang="he-IL" dirty="0">
                <a:latin typeface="David" panose="020E0502060401010101" pitchFamily="34" charset="-79"/>
                <a:cs typeface="David" panose="020E0502060401010101" pitchFamily="34" charset="-79"/>
              </a:rPr>
            </a:br>
            <a:endParaRPr lang="en-US" dirty="0">
              <a:latin typeface="David" panose="020E0502060401010101" pitchFamily="34" charset="-79"/>
              <a:cs typeface="David" panose="020E0502060401010101" pitchFamily="34" charset="-79"/>
            </a:endParaRPr>
          </a:p>
        </p:txBody>
      </p:sp>
      <p:sp>
        <p:nvSpPr>
          <p:cNvPr id="11" name="תיבת טקסט 10">
            <a:extLst>
              <a:ext uri="{FF2B5EF4-FFF2-40B4-BE49-F238E27FC236}">
                <a16:creationId xmlns:a16="http://schemas.microsoft.com/office/drawing/2014/main" id="{D6682D97-81B3-4EB2-86BE-B7863B68F833}"/>
              </a:ext>
            </a:extLst>
          </p:cNvPr>
          <p:cNvSpPr txBox="1"/>
          <p:nvPr/>
        </p:nvSpPr>
        <p:spPr>
          <a:xfrm>
            <a:off x="7232401" y="1708684"/>
            <a:ext cx="4402317" cy="2308324"/>
          </a:xfrm>
          <a:prstGeom prst="rect">
            <a:avLst/>
          </a:prstGeom>
          <a:noFill/>
        </p:spPr>
        <p:txBody>
          <a:bodyPr wrap="square" rtlCol="1">
            <a:spAutoFit/>
          </a:bodyPr>
          <a:lstStyle/>
          <a:p>
            <a:r>
              <a:rPr lang="he-IL" dirty="0">
                <a:latin typeface="David" panose="020E0502060401010101" pitchFamily="34" charset="-79"/>
                <a:cs typeface="David" panose="020E0502060401010101" pitchFamily="34" charset="-79"/>
              </a:rPr>
              <a:t>כשמשתמש מוסיף חבר חדש באפליקציה נוסף למסד הנתונים בטבלת </a:t>
            </a:r>
            <a:r>
              <a:rPr lang="en-US" dirty="0">
                <a:latin typeface="David" panose="020E0502060401010101" pitchFamily="34" charset="-79"/>
                <a:cs typeface="David" panose="020E0502060401010101" pitchFamily="34" charset="-79"/>
              </a:rPr>
              <a:t>Friends</a:t>
            </a:r>
            <a:r>
              <a:rPr lang="he-IL" dirty="0">
                <a:latin typeface="David" panose="020E0502060401010101" pitchFamily="34" charset="-79"/>
                <a:cs typeface="David" panose="020E0502060401010101" pitchFamily="34" charset="-79"/>
              </a:rPr>
              <a:t> בנתיב של אותו משתמש נוכחי חבר חדש עם השדות:</a:t>
            </a:r>
          </a:p>
          <a:p>
            <a:pPr marL="285750" indent="-285750">
              <a:buFont typeface="Arial" panose="020B0604020202020204" pitchFamily="34" charset="0"/>
              <a:buChar char="•"/>
            </a:pPr>
            <a:r>
              <a:rPr lang="he-IL" dirty="0">
                <a:latin typeface="David" panose="020E0502060401010101" pitchFamily="34" charset="-79"/>
                <a:cs typeface="David" panose="020E0502060401010101" pitchFamily="34" charset="-79"/>
              </a:rPr>
              <a:t>שם המשתמש של החבר</a:t>
            </a: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Id</a:t>
            </a:r>
            <a:r>
              <a:rPr lang="he-IL" dirty="0">
                <a:latin typeface="David" panose="020E0502060401010101" pitchFamily="34" charset="-79"/>
                <a:cs typeface="David" panose="020E0502060401010101" pitchFamily="34" charset="-79"/>
              </a:rPr>
              <a:t> </a:t>
            </a: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5" name="תמונה 4" descr="תמונה שמכילה שולחן&#10;&#10;התיאור נוצר באופן אוטומטי">
            <a:extLst>
              <a:ext uri="{FF2B5EF4-FFF2-40B4-BE49-F238E27FC236}">
                <a16:creationId xmlns:a16="http://schemas.microsoft.com/office/drawing/2014/main" id="{329D3E98-4B3E-416C-9866-CFA002AD22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608" y="352160"/>
            <a:ext cx="6521105" cy="6136960"/>
          </a:xfrm>
          <a:prstGeom prst="rect">
            <a:avLst/>
          </a:prstGeom>
        </p:spPr>
      </p:pic>
    </p:spTree>
    <p:extLst>
      <p:ext uri="{BB962C8B-B14F-4D97-AF65-F5344CB8AC3E}">
        <p14:creationId xmlns:p14="http://schemas.microsoft.com/office/powerpoint/2010/main" val="407990925"/>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כותרת 1">
            <a:extLst>
              <a:ext uri="{FF2B5EF4-FFF2-40B4-BE49-F238E27FC236}">
                <a16:creationId xmlns:a16="http://schemas.microsoft.com/office/drawing/2014/main" id="{BBF26512-09DF-469A-94A8-39755B9D368B}"/>
              </a:ext>
            </a:extLst>
          </p:cNvPr>
          <p:cNvSpPr>
            <a:spLocks noGrp="1"/>
          </p:cNvSpPr>
          <p:nvPr>
            <p:ph type="title"/>
          </p:nvPr>
        </p:nvSpPr>
        <p:spPr>
          <a:xfrm>
            <a:off x="2311147" y="1588504"/>
            <a:ext cx="7569706" cy="1288238"/>
          </a:xfrm>
        </p:spPr>
        <p:txBody>
          <a:bodyPr vert="horz" lIns="91440" tIns="45720" rIns="91440" bIns="45720" rtlCol="0" anchor="ctr">
            <a:normAutofit/>
          </a:bodyPr>
          <a:lstStyle/>
          <a:p>
            <a:pPr algn="ctr"/>
            <a:r>
              <a:rPr lang="en-US" sz="8000" b="1" i="1" dirty="0" err="1">
                <a:latin typeface="David" panose="020E0502060401010101" pitchFamily="34" charset="-79"/>
                <a:cs typeface="David" panose="020E0502060401010101" pitchFamily="34" charset="-79"/>
              </a:rPr>
              <a:t>github</a:t>
            </a:r>
            <a:endParaRPr lang="en-US" sz="8000" b="1" i="1" dirty="0">
              <a:latin typeface="David" panose="020E0502060401010101" pitchFamily="34" charset="-79"/>
              <a:cs typeface="David" panose="020E0502060401010101" pitchFamily="34" charset="-79"/>
            </a:endParaRPr>
          </a:p>
        </p:txBody>
      </p:sp>
      <p:sp>
        <p:nvSpPr>
          <p:cNvPr id="3" name="תיבת טקסט 2">
            <a:extLst>
              <a:ext uri="{FF2B5EF4-FFF2-40B4-BE49-F238E27FC236}">
                <a16:creationId xmlns:a16="http://schemas.microsoft.com/office/drawing/2014/main" id="{14549F4C-A8A7-4E7D-B3C0-C3A309C7BEBF}"/>
              </a:ext>
            </a:extLst>
          </p:cNvPr>
          <p:cNvSpPr txBox="1"/>
          <p:nvPr/>
        </p:nvSpPr>
        <p:spPr>
          <a:xfrm>
            <a:off x="2432115" y="4157221"/>
            <a:ext cx="6636471" cy="461665"/>
          </a:xfrm>
          <a:prstGeom prst="rect">
            <a:avLst/>
          </a:prstGeom>
          <a:noFill/>
        </p:spPr>
        <p:txBody>
          <a:bodyPr wrap="square" rtlCol="1">
            <a:spAutoFit/>
          </a:bodyPr>
          <a:lstStyle/>
          <a:p>
            <a:r>
              <a:rPr lang="en-US" sz="2400" dirty="0"/>
              <a:t>https://github.com/DorGetter/WeWatch_App.git</a:t>
            </a:r>
            <a:endParaRPr lang="he-IL" sz="2400" dirty="0"/>
          </a:p>
        </p:txBody>
      </p:sp>
    </p:spTree>
    <p:extLst>
      <p:ext uri="{BB962C8B-B14F-4D97-AF65-F5344CB8AC3E}">
        <p14:creationId xmlns:p14="http://schemas.microsoft.com/office/powerpoint/2010/main" val="2112767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9212AEC-A946-49DD-8A96-A04FA64EFD97}"/>
              </a:ext>
            </a:extLst>
          </p:cNvPr>
          <p:cNvSpPr>
            <a:spLocks noGrp="1"/>
          </p:cNvSpPr>
          <p:nvPr>
            <p:ph type="title"/>
          </p:nvPr>
        </p:nvSpPr>
        <p:spPr>
          <a:xfrm>
            <a:off x="7380372" y="681037"/>
            <a:ext cx="4524973" cy="4690182"/>
          </a:xfrm>
        </p:spPr>
        <p:txBody>
          <a:bodyPr vert="horz" lIns="91440" tIns="45720" rIns="91440" bIns="45720" rtlCol="0" anchor="t">
            <a:normAutofit/>
          </a:bodyPr>
          <a:lstStyle/>
          <a:p>
            <a:pPr algn="r" rtl="0"/>
            <a:r>
              <a:rPr lang="he-IL" sz="4000" dirty="0">
                <a:latin typeface="David" panose="020E0502060401010101" pitchFamily="34" charset="-79"/>
                <a:cs typeface="David" panose="020E0502060401010101" pitchFamily="34" charset="-79"/>
              </a:rPr>
              <a:t>הרשמה לאפליקציה:</a:t>
            </a:r>
            <a:br>
              <a:rPr lang="en-US" sz="4000" dirty="0">
                <a:latin typeface="David" panose="020E0502060401010101" pitchFamily="34" charset="-79"/>
                <a:cs typeface="David" panose="020E0502060401010101" pitchFamily="34" charset="-79"/>
              </a:rPr>
            </a:br>
            <a:r>
              <a:rPr lang="he-IL" sz="4000" dirty="0">
                <a:latin typeface="David" panose="020E0502060401010101" pitchFamily="34" charset="-79"/>
                <a:cs typeface="David" panose="020E0502060401010101" pitchFamily="34" charset="-79"/>
              </a:rPr>
              <a:t>              	</a:t>
            </a:r>
            <a:br>
              <a:rPr lang="en-US" sz="4000" dirty="0">
                <a:latin typeface="David" panose="020E0502060401010101" pitchFamily="34" charset="-79"/>
                <a:cs typeface="David" panose="020E0502060401010101" pitchFamily="34" charset="-79"/>
              </a:rPr>
            </a:br>
            <a:br>
              <a:rPr lang="he-IL" sz="4000" dirty="0">
                <a:latin typeface="David" panose="020E0502060401010101" pitchFamily="34" charset="-79"/>
                <a:cs typeface="David" panose="020E0502060401010101" pitchFamily="34" charset="-79"/>
              </a:rPr>
            </a:br>
            <a:r>
              <a:rPr lang="he-IL" sz="4000" dirty="0">
                <a:latin typeface="David" panose="020E0502060401010101" pitchFamily="34" charset="-79"/>
                <a:cs typeface="David" panose="020E0502060401010101" pitchFamily="34" charset="-79"/>
              </a:rPr>
              <a:t>1. </a:t>
            </a:r>
            <a:r>
              <a:rPr lang="he-IL" sz="3600" dirty="0">
                <a:latin typeface="David" panose="020E0502060401010101" pitchFamily="34" charset="-79"/>
                <a:cs typeface="David" panose="020E0502060401010101" pitchFamily="34" charset="-79"/>
              </a:rPr>
              <a:t>מילוי דף ההירשמות</a:t>
            </a:r>
            <a:br>
              <a:rPr lang="he-IL" sz="4000" dirty="0">
                <a:latin typeface="David" panose="020E0502060401010101" pitchFamily="34" charset="-79"/>
                <a:cs typeface="David" panose="020E0502060401010101" pitchFamily="34" charset="-79"/>
              </a:rPr>
            </a:br>
            <a:r>
              <a:rPr lang="he-IL" sz="3600" dirty="0">
                <a:latin typeface="David" panose="020E0502060401010101" pitchFamily="34" charset="-79"/>
                <a:cs typeface="David" panose="020E0502060401010101" pitchFamily="34" charset="-79"/>
              </a:rPr>
              <a:t>2. אישור באמצעות</a:t>
            </a:r>
            <a:br>
              <a:rPr lang="en-US" sz="3600" dirty="0">
                <a:latin typeface="David" panose="020E0502060401010101" pitchFamily="34" charset="-79"/>
                <a:cs typeface="David" panose="020E0502060401010101" pitchFamily="34" charset="-79"/>
              </a:rPr>
            </a:br>
            <a:r>
              <a:rPr lang="he-IL" sz="3600" dirty="0">
                <a:latin typeface="David" panose="020E0502060401010101" pitchFamily="34" charset="-79"/>
                <a:cs typeface="David" panose="020E0502060401010101" pitchFamily="34" charset="-79"/>
              </a:rPr>
              <a:t>המייל להירמות לאפליקציה.</a:t>
            </a:r>
            <a:br>
              <a:rPr lang="he-IL"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 </a:t>
            </a:r>
            <a:endParaRPr lang="en-US" sz="3200" dirty="0">
              <a:latin typeface="David" panose="020E0502060401010101" pitchFamily="34" charset="-79"/>
              <a:cs typeface="David" panose="020E0502060401010101" pitchFamily="34" charset="-79"/>
            </a:endParaRPr>
          </a:p>
        </p:txBody>
      </p:sp>
      <p:pic>
        <p:nvPicPr>
          <p:cNvPr id="9" name="Verify">
            <a:hlinkClick r:id="" action="ppaction://media"/>
            <a:extLst>
              <a:ext uri="{FF2B5EF4-FFF2-40B4-BE49-F238E27FC236}">
                <a16:creationId xmlns:a16="http://schemas.microsoft.com/office/drawing/2014/main" id="{8FB45024-C846-49B6-B724-84D79AB58CB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86655" y="1924987"/>
            <a:ext cx="4757566" cy="3446232"/>
          </a:xfrm>
          <a:prstGeom prst="rect">
            <a:avLst/>
          </a:prstGeom>
        </p:spPr>
      </p:pic>
      <p:sp>
        <p:nvSpPr>
          <p:cNvPr id="5" name="TextBox 4">
            <a:extLst>
              <a:ext uri="{FF2B5EF4-FFF2-40B4-BE49-F238E27FC236}">
                <a16:creationId xmlns:a16="http://schemas.microsoft.com/office/drawing/2014/main" id="{B7A26F2A-FAC0-4377-B44B-A6250C3F208D}"/>
              </a:ext>
            </a:extLst>
          </p:cNvPr>
          <p:cNvSpPr txBox="1"/>
          <p:nvPr/>
        </p:nvSpPr>
        <p:spPr>
          <a:xfrm>
            <a:off x="7054495" y="681037"/>
            <a:ext cx="651754" cy="369332"/>
          </a:xfrm>
          <a:prstGeom prst="rect">
            <a:avLst/>
          </a:prstGeom>
          <a:noFill/>
        </p:spPr>
        <p:txBody>
          <a:bodyPr wrap="square" rtlCol="0">
            <a:spAutoFit/>
          </a:bodyPr>
          <a:lstStyle/>
          <a:p>
            <a:r>
              <a:rPr lang="he-IL" dirty="0"/>
              <a:t>[1]</a:t>
            </a:r>
            <a:endParaRPr lang="en-IL" dirty="0"/>
          </a:p>
        </p:txBody>
      </p:sp>
      <p:pic>
        <p:nvPicPr>
          <p:cNvPr id="13" name="Register">
            <a:hlinkClick r:id="" action="ppaction://media"/>
            <a:extLst>
              <a:ext uri="{FF2B5EF4-FFF2-40B4-BE49-F238E27FC236}">
                <a16:creationId xmlns:a16="http://schemas.microsoft.com/office/drawing/2014/main" id="{68CF1885-6BCC-48B4-B28D-30157A139A4B}"/>
              </a:ext>
            </a:extLst>
          </p:cNvPr>
          <p:cNvPicPr>
            <a:picLocks noGrp="1" noChangeAspect="1"/>
          </p:cNvPicPr>
          <p:nvPr>
            <p:ph idx="1"/>
            <a:videoFile r:link="rId4"/>
            <p:extLst>
              <p:ext uri="{DAA4B4D4-6D71-4841-9C94-3DE7FCFB9230}">
                <p14:media xmlns:p14="http://schemas.microsoft.com/office/powerpoint/2010/main" r:embed="rId3"/>
              </p:ext>
            </p:extLst>
          </p:nvPr>
        </p:nvPicPr>
        <p:blipFill>
          <a:blip r:embed="rId7"/>
          <a:stretch>
            <a:fillRect/>
          </a:stretch>
        </p:blipFill>
        <p:spPr>
          <a:xfrm>
            <a:off x="5624209" y="1019882"/>
            <a:ext cx="1990725" cy="4351337"/>
          </a:xfrm>
        </p:spPr>
      </p:pic>
      <p:sp>
        <p:nvSpPr>
          <p:cNvPr id="14" name="TextBox 13">
            <a:extLst>
              <a:ext uri="{FF2B5EF4-FFF2-40B4-BE49-F238E27FC236}">
                <a16:creationId xmlns:a16="http://schemas.microsoft.com/office/drawing/2014/main" id="{BA020054-68B6-47E9-86DA-AD7D3C0034B5}"/>
              </a:ext>
            </a:extLst>
          </p:cNvPr>
          <p:cNvSpPr txBox="1"/>
          <p:nvPr/>
        </p:nvSpPr>
        <p:spPr>
          <a:xfrm>
            <a:off x="4392467" y="1543625"/>
            <a:ext cx="651754" cy="369332"/>
          </a:xfrm>
          <a:prstGeom prst="rect">
            <a:avLst/>
          </a:prstGeom>
          <a:noFill/>
        </p:spPr>
        <p:txBody>
          <a:bodyPr wrap="square" rtlCol="0">
            <a:spAutoFit/>
          </a:bodyPr>
          <a:lstStyle/>
          <a:p>
            <a:r>
              <a:rPr lang="he-IL" dirty="0"/>
              <a:t>[2]</a:t>
            </a:r>
            <a:endParaRPr lang="en-IL" dirty="0"/>
          </a:p>
        </p:txBody>
      </p:sp>
    </p:spTree>
    <p:extLst>
      <p:ext uri="{BB962C8B-B14F-4D97-AF65-F5344CB8AC3E}">
        <p14:creationId xmlns:p14="http://schemas.microsoft.com/office/powerpoint/2010/main" val="367299634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video>
              <p:cMediaNode vol="80000">
                <p:cTn id="13" fill="hold" display="0">
                  <p:stCondLst>
                    <p:cond delay="indefinite"/>
                  </p:stCondLst>
                </p:cTn>
                <p:tgtEl>
                  <p:spTgt spid="1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67A11B-26A4-49FB-BE05-9E9FF1F37605}"/>
              </a:ext>
            </a:extLst>
          </p:cNvPr>
          <p:cNvSpPr>
            <a:spLocks noGrp="1"/>
          </p:cNvSpPr>
          <p:nvPr>
            <p:ph type="title"/>
          </p:nvPr>
        </p:nvSpPr>
        <p:spPr>
          <a:xfrm>
            <a:off x="7653150" y="539886"/>
            <a:ext cx="4087306" cy="2889114"/>
          </a:xfrm>
        </p:spPr>
        <p:txBody>
          <a:bodyPr vert="horz" lIns="91440" tIns="45720" rIns="91440" bIns="45720" rtlCol="0" anchor="b">
            <a:normAutofit/>
          </a:bodyPr>
          <a:lstStyle/>
          <a:p>
            <a:pPr algn="r" rtl="0"/>
            <a:r>
              <a:rPr lang="en-US" sz="5400" dirty="0" err="1">
                <a:latin typeface="David" panose="020E0502060401010101" pitchFamily="34" charset="-79"/>
                <a:cs typeface="David" panose="020E0502060401010101" pitchFamily="34" charset="-79"/>
              </a:rPr>
              <a:t>דף</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הפרופיל</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של</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המשתמש</a:t>
            </a:r>
            <a:endParaRPr lang="en-US" sz="5400" dirty="0">
              <a:latin typeface="David" panose="020E0502060401010101" pitchFamily="34" charset="-79"/>
              <a:cs typeface="David" panose="020E0502060401010101" pitchFamily="34" charset="-79"/>
            </a:endParaRPr>
          </a:p>
        </p:txBody>
      </p:sp>
      <p:pic>
        <p:nvPicPr>
          <p:cNvPr id="7" name="מציין מיקום תוכן 6" descr="תמונה שמכילה טקסט, צג, צילום מסך&#10;&#10;התיאור נוצר באופן אוטומטי">
            <a:extLst>
              <a:ext uri="{FF2B5EF4-FFF2-40B4-BE49-F238E27FC236}">
                <a16:creationId xmlns:a16="http://schemas.microsoft.com/office/drawing/2014/main" id="{128E543F-A028-46B4-A632-4A74898CC3A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2818" b="16443"/>
          <a:stretch/>
        </p:blipFill>
        <p:spPr>
          <a:xfrm>
            <a:off x="-9" y="0"/>
            <a:ext cx="7028505" cy="685800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359429224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67A11B-26A4-49FB-BE05-9E9FF1F37605}"/>
              </a:ext>
            </a:extLst>
          </p:cNvPr>
          <p:cNvSpPr>
            <a:spLocks noGrp="1"/>
          </p:cNvSpPr>
          <p:nvPr>
            <p:ph type="title"/>
          </p:nvPr>
        </p:nvSpPr>
        <p:spPr>
          <a:xfrm>
            <a:off x="8049900" y="0"/>
            <a:ext cx="4070764" cy="1522379"/>
          </a:xfrm>
        </p:spPr>
        <p:txBody>
          <a:bodyPr vert="horz" lIns="91440" tIns="45720" rIns="91440" bIns="45720" rtlCol="0" anchor="b">
            <a:normAutofit fontScale="90000"/>
          </a:bodyPr>
          <a:lstStyle/>
          <a:p>
            <a:pPr algn="r" rtl="0"/>
            <a:r>
              <a:rPr lang="en-US" sz="5400" dirty="0" err="1">
                <a:latin typeface="David" panose="020E0502060401010101" pitchFamily="34" charset="-79"/>
                <a:cs typeface="David" panose="020E0502060401010101" pitchFamily="34" charset="-79"/>
              </a:rPr>
              <a:t>דף</a:t>
            </a:r>
            <a:r>
              <a:rPr lang="en-US"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פרופיל</a:t>
            </a:r>
            <a:r>
              <a:rPr lang="he-IL" sz="5400" dirty="0">
                <a:latin typeface="David" panose="020E0502060401010101" pitchFamily="34" charset="-79"/>
                <a:cs typeface="David" panose="020E0502060401010101" pitchFamily="34" charset="-79"/>
              </a:rPr>
              <a:t> </a:t>
            </a:r>
            <a:r>
              <a:rPr lang="en-US" sz="5400" dirty="0" err="1">
                <a:latin typeface="David" panose="020E0502060401010101" pitchFamily="34" charset="-79"/>
                <a:cs typeface="David" panose="020E0502060401010101" pitchFamily="34" charset="-79"/>
              </a:rPr>
              <a:t>משתמש</a:t>
            </a:r>
            <a:endParaRPr lang="en-US" sz="5400" dirty="0">
              <a:latin typeface="David" panose="020E0502060401010101" pitchFamily="34" charset="-79"/>
              <a:cs typeface="David" panose="020E0502060401010101" pitchFamily="34" charset="-79"/>
            </a:endParaRPr>
          </a:p>
        </p:txBody>
      </p:sp>
      <p:pic>
        <p:nvPicPr>
          <p:cNvPr id="6" name="Login">
            <a:hlinkClick r:id="" action="ppaction://media"/>
            <a:extLst>
              <a:ext uri="{FF2B5EF4-FFF2-40B4-BE49-F238E27FC236}">
                <a16:creationId xmlns:a16="http://schemas.microsoft.com/office/drawing/2014/main" id="{84DD8B8A-8412-4C54-BE06-C9FB6D9D940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7441" y="469778"/>
            <a:ext cx="2845138" cy="6185082"/>
          </a:xfrm>
          <a:prstGeom prst="rect">
            <a:avLst/>
          </a:prstGeom>
        </p:spPr>
      </p:pic>
      <p:sp>
        <p:nvSpPr>
          <p:cNvPr id="5" name="TextBox 4">
            <a:extLst>
              <a:ext uri="{FF2B5EF4-FFF2-40B4-BE49-F238E27FC236}">
                <a16:creationId xmlns:a16="http://schemas.microsoft.com/office/drawing/2014/main" id="{583931AB-913B-4B5B-A17E-C5A8BD1A0C6B}"/>
              </a:ext>
            </a:extLst>
          </p:cNvPr>
          <p:cNvSpPr txBox="1"/>
          <p:nvPr/>
        </p:nvSpPr>
        <p:spPr>
          <a:xfrm>
            <a:off x="5719864" y="1955260"/>
            <a:ext cx="6011693" cy="2308324"/>
          </a:xfrm>
          <a:prstGeom prst="rect">
            <a:avLst/>
          </a:prstGeom>
          <a:noFill/>
        </p:spPr>
        <p:txBody>
          <a:bodyPr wrap="square" rtlCol="0">
            <a:spAutoFit/>
          </a:bodyPr>
          <a:lstStyle/>
          <a:p>
            <a:r>
              <a:rPr lang="he-IL" dirty="0"/>
              <a:t>דף הבית של המשתמש</a:t>
            </a:r>
            <a:br>
              <a:rPr lang="en-US" dirty="0"/>
            </a:br>
            <a:endParaRPr lang="he-IL" dirty="0"/>
          </a:p>
          <a:p>
            <a:pPr marL="285750" indent="-285750">
              <a:buFont typeface="Arial" panose="020B0604020202020204" pitchFamily="34" charset="0"/>
              <a:buChar char="•"/>
            </a:pPr>
            <a:r>
              <a:rPr lang="he-IL" dirty="0"/>
              <a:t>כניסה לסיפריית ה </a:t>
            </a:r>
            <a:r>
              <a:rPr lang="en-US" dirty="0"/>
              <a:t>VOD</a:t>
            </a:r>
            <a:endParaRPr lang="he-IL" dirty="0"/>
          </a:p>
          <a:p>
            <a:pPr marL="285750" indent="-285750">
              <a:buFont typeface="Arial" panose="020B0604020202020204" pitchFamily="34" charset="0"/>
              <a:buChar char="•"/>
            </a:pPr>
            <a:r>
              <a:rPr lang="he-IL" dirty="0"/>
              <a:t>הוספת חברים</a:t>
            </a:r>
          </a:p>
          <a:p>
            <a:pPr marL="285750" indent="-285750">
              <a:buFont typeface="Arial" panose="020B0604020202020204" pitchFamily="34" charset="0"/>
              <a:buChar char="•"/>
            </a:pPr>
            <a:r>
              <a:rPr lang="he-IL" dirty="0"/>
              <a:t>צפייה ב </a:t>
            </a:r>
            <a:r>
              <a:rPr lang="en-US" dirty="0"/>
              <a:t>feed</a:t>
            </a:r>
            <a:r>
              <a:rPr lang="he-IL" dirty="0"/>
              <a:t> פעילות החברים באפליקציה</a:t>
            </a:r>
          </a:p>
          <a:p>
            <a:pPr marL="285750" indent="-285750">
              <a:buFont typeface="Arial" panose="020B0604020202020204" pitchFamily="34" charset="0"/>
              <a:buChar char="•"/>
            </a:pPr>
            <a:r>
              <a:rPr lang="he-IL" dirty="0"/>
              <a:t>צפייה בפעילות שלי באפליקציה</a:t>
            </a:r>
          </a:p>
          <a:p>
            <a:pPr marL="285750" indent="-285750">
              <a:buFont typeface="Arial" panose="020B0604020202020204" pitchFamily="34" charset="0"/>
              <a:buChar char="•"/>
            </a:pPr>
            <a:r>
              <a:rPr lang="he-IL" dirty="0"/>
              <a:t>שליחת בקשות לספקי התוכן </a:t>
            </a:r>
            <a:br>
              <a:rPr lang="en-US" dirty="0"/>
            </a:br>
            <a:endParaRPr lang="en-IL" dirty="0"/>
          </a:p>
        </p:txBody>
      </p:sp>
    </p:spTree>
    <p:extLst>
      <p:ext uri="{BB962C8B-B14F-4D97-AF65-F5344CB8AC3E}">
        <p14:creationId xmlns:p14="http://schemas.microsoft.com/office/powerpoint/2010/main" val="177584597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70CD3A2-D1D4-4A6F-A7D9-173DE8185337}"/>
              </a:ext>
            </a:extLst>
          </p:cNvPr>
          <p:cNvSpPr>
            <a:spLocks noGrp="1"/>
          </p:cNvSpPr>
          <p:nvPr>
            <p:ph type="title"/>
          </p:nvPr>
        </p:nvSpPr>
        <p:spPr>
          <a:xfrm>
            <a:off x="8567550" y="129619"/>
            <a:ext cx="3263900" cy="2198802"/>
          </a:xfrm>
        </p:spPr>
        <p:txBody>
          <a:bodyPr vert="horz" lIns="91440" tIns="45720" rIns="91440" bIns="45720" rtlCol="0" anchor="b">
            <a:normAutofit/>
          </a:bodyPr>
          <a:lstStyle/>
          <a:p>
            <a:pPr rtl="0"/>
            <a:r>
              <a:rPr lang="he-IL" sz="6000" dirty="0">
                <a:latin typeface="David" panose="020E0502060401010101" pitchFamily="34" charset="-79"/>
                <a:cs typeface="David" panose="020E0502060401010101" pitchFamily="34" charset="-79"/>
              </a:rPr>
              <a:t>ספרית הסרטים</a:t>
            </a:r>
            <a:endParaRPr lang="en-US" sz="6000" dirty="0">
              <a:latin typeface="David" panose="020E0502060401010101" pitchFamily="34" charset="-79"/>
              <a:cs typeface="David" panose="020E0502060401010101" pitchFamily="34" charset="-79"/>
            </a:endParaRPr>
          </a:p>
        </p:txBody>
      </p:sp>
      <p:pic>
        <p:nvPicPr>
          <p:cNvPr id="5" name="מציין מיקום תוכן 4">
            <a:extLst>
              <a:ext uri="{FF2B5EF4-FFF2-40B4-BE49-F238E27FC236}">
                <a16:creationId xmlns:a16="http://schemas.microsoft.com/office/drawing/2014/main" id="{F65A9188-860F-4683-947B-5E2B07D3366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459" r="2" b="17923"/>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53159646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83179" y="120923"/>
            <a:ext cx="10515600" cy="1325563"/>
          </a:xfrm>
        </p:spPr>
        <p:txBody>
          <a:bodyPr/>
          <a:lstStyle/>
          <a:p>
            <a:pPr algn="r" rtl="1"/>
            <a:r>
              <a:rPr lang="he-IL"/>
              <a:t>ספריית הסרטים</a:t>
            </a:r>
            <a:endParaRPr lang="en-US" dirty="0"/>
          </a:p>
        </p:txBody>
      </p:sp>
      <p:sp>
        <p:nvSpPr>
          <p:cNvPr id="3" name="TextBox 2">
            <a:extLst>
              <a:ext uri="{FF2B5EF4-FFF2-40B4-BE49-F238E27FC236}">
                <a16:creationId xmlns:a16="http://schemas.microsoft.com/office/drawing/2014/main" id="{2B788DD5-C8E8-4977-A8F0-AC5A628FC40C}"/>
              </a:ext>
            </a:extLst>
          </p:cNvPr>
          <p:cNvSpPr txBox="1"/>
          <p:nvPr/>
        </p:nvSpPr>
        <p:spPr>
          <a:xfrm>
            <a:off x="3445329" y="1446486"/>
            <a:ext cx="8553450" cy="5355312"/>
          </a:xfrm>
          <a:prstGeom prst="rect">
            <a:avLst/>
          </a:prstGeom>
          <a:noFill/>
        </p:spPr>
        <p:txBody>
          <a:bodyPr wrap="square" rtlCol="0">
            <a:spAutoFit/>
          </a:bodyPr>
          <a:lstStyle/>
          <a:p>
            <a:r>
              <a:rPr lang="he-IL" dirty="0" err="1"/>
              <a:t>סיפריית</a:t>
            </a:r>
            <a:r>
              <a:rPr lang="he-IL" dirty="0"/>
              <a:t> הסרטים של האפליקציה מאפשרת צפייה בתוכן הספרייה על ידי נתינת דגש על חווית משתמש נוחה ומהנה זאת בעזרת תפריטי גלילה והזזה נוחים וקלים לתפעול.</a:t>
            </a:r>
          </a:p>
          <a:p>
            <a:pPr marL="285750" indent="-285750">
              <a:buFont typeface="Arial" panose="020B0604020202020204" pitchFamily="34" charset="0"/>
              <a:buChar char="•"/>
            </a:pPr>
            <a:r>
              <a:rPr lang="he-IL" dirty="0"/>
              <a:t>חלוקת התוכן במסך הראשי לארבעה תתי תפריטים :</a:t>
            </a:r>
            <a:br>
              <a:rPr lang="en-US" dirty="0"/>
            </a:br>
            <a:r>
              <a:rPr lang="he-IL" dirty="0"/>
              <a:t>1. </a:t>
            </a:r>
            <a:r>
              <a:rPr lang="en-US" dirty="0"/>
              <a:t>Slide Bar</a:t>
            </a:r>
            <a:r>
              <a:rPr lang="he-IL" dirty="0"/>
              <a:t> ראשי - מציג סרטים נבחרים באופן רנדומלי שנועד לתפוס את עיני המשתמש.</a:t>
            </a:r>
            <a:br>
              <a:rPr lang="en-US" dirty="0"/>
            </a:br>
            <a:r>
              <a:rPr lang="he-IL" dirty="0"/>
              <a:t>    מאפשר גם צפיה ישירה בסרט מבלי לעבור למסך הסרט עצמו.</a:t>
            </a:r>
          </a:p>
          <a:p>
            <a:r>
              <a:rPr lang="he-IL" dirty="0"/>
              <a:t>     2.  הסרטים הנצפים ביותר באפליקציה – מציג את הסרטים הנצפים ביותר בכל      	הזמנים באפליקציה.</a:t>
            </a:r>
            <a:br>
              <a:rPr lang="en-US" dirty="0"/>
            </a:br>
            <a:r>
              <a:rPr lang="he-IL" dirty="0"/>
              <a:t>     3. הסרטים הנצפים ביותר לשבוע הנוכחי – הצגת הסרטים הנצפים של השבוע.</a:t>
            </a:r>
          </a:p>
          <a:p>
            <a:r>
              <a:rPr lang="he-IL" dirty="0"/>
              <a:t>     4. סרטים לצפייה על פי קטגוריות:</a:t>
            </a:r>
            <a:br>
              <a:rPr lang="en-US" dirty="0"/>
            </a:br>
            <a:r>
              <a:rPr lang="he-IL" dirty="0"/>
              <a:t>	* </a:t>
            </a:r>
            <a:r>
              <a:rPr lang="en-US" dirty="0"/>
              <a:t>action</a:t>
            </a:r>
            <a:r>
              <a:rPr lang="he-IL" dirty="0"/>
              <a:t> * </a:t>
            </a:r>
            <a:r>
              <a:rPr lang="en-US" dirty="0"/>
              <a:t>drama</a:t>
            </a:r>
            <a:r>
              <a:rPr lang="he-IL" dirty="0"/>
              <a:t> * </a:t>
            </a:r>
            <a:r>
              <a:rPr lang="en-US" dirty="0"/>
              <a:t>adventure</a:t>
            </a:r>
            <a:r>
              <a:rPr lang="he-IL" dirty="0"/>
              <a:t> * </a:t>
            </a:r>
            <a:r>
              <a:rPr lang="en-US" dirty="0"/>
              <a:t>romantic</a:t>
            </a:r>
            <a:r>
              <a:rPr lang="he-IL" dirty="0"/>
              <a:t> * </a:t>
            </a:r>
            <a:r>
              <a:rPr lang="en-US" dirty="0"/>
              <a:t>My movies</a:t>
            </a:r>
            <a:r>
              <a:rPr lang="he-IL" dirty="0"/>
              <a:t> *</a:t>
            </a:r>
            <a:br>
              <a:rPr lang="en-US" dirty="0"/>
            </a:br>
            <a:r>
              <a:rPr lang="he-IL" dirty="0"/>
              <a:t>	קטגוריית </a:t>
            </a:r>
            <a:r>
              <a:rPr lang="en-US" dirty="0" err="1"/>
              <a:t>myMovies</a:t>
            </a:r>
            <a:r>
              <a:rPr lang="he-IL" dirty="0"/>
              <a:t> מציגה למשתמש את הסרטים אשר צפה בהם בעבר 	לצפייה חוזרת.</a:t>
            </a:r>
          </a:p>
          <a:p>
            <a:r>
              <a:rPr lang="he-IL" dirty="0"/>
              <a:t>     5. חיפוש סרט על ידי בר חיפוש בחלקו העליון של </a:t>
            </a:r>
            <a:r>
              <a:rPr lang="he-IL" dirty="0" err="1"/>
              <a:t>הספריה</a:t>
            </a:r>
            <a:r>
              <a:rPr lang="he-IL" dirty="0"/>
              <a:t> המאפשר חיפוש סרט לפי שם.</a:t>
            </a:r>
          </a:p>
          <a:p>
            <a:endParaRPr lang="he-IL" dirty="0"/>
          </a:p>
          <a:p>
            <a:pPr marL="285750" indent="-285750">
              <a:buFont typeface="Arial" panose="020B0604020202020204" pitchFamily="34" charset="0"/>
              <a:buChar char="•"/>
            </a:pPr>
            <a:r>
              <a:rPr lang="he-IL" dirty="0"/>
              <a:t>לחיצה על סרט תוביל ל 'דף הסרט' שם יופיע אפשרות צפיה בסרט עצמו ויציג תפריט ובו סרטים דומים לאותו סרט שהמשתמש בחר לראות לשם שיפור חווית המשתמש.</a:t>
            </a:r>
          </a:p>
          <a:p>
            <a:r>
              <a:rPr lang="he-IL" dirty="0"/>
              <a:t>  </a:t>
            </a:r>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p:txBody>
      </p:sp>
      <p:pic>
        <p:nvPicPr>
          <p:cNvPr id="7" name="vod_REC">
            <a:hlinkClick r:id="" action="ppaction://media"/>
            <a:extLst>
              <a:ext uri="{FF2B5EF4-FFF2-40B4-BE49-F238E27FC236}">
                <a16:creationId xmlns:a16="http://schemas.microsoft.com/office/drawing/2014/main" id="{8A367740-220B-4F6E-82B0-BC5FD430C60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405353" y="418630"/>
            <a:ext cx="2829154" cy="6020739"/>
          </a:xfrm>
        </p:spPr>
      </p:pic>
    </p:spTree>
    <p:extLst>
      <p:ext uri="{BB962C8B-B14F-4D97-AF65-F5344CB8AC3E}">
        <p14:creationId xmlns:p14="http://schemas.microsoft.com/office/powerpoint/2010/main" val="1874455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62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2CB4A07-AF1C-432E-A74A-F85A49C41C70}"/>
              </a:ext>
            </a:extLst>
          </p:cNvPr>
          <p:cNvSpPr>
            <a:spLocks noGrp="1"/>
          </p:cNvSpPr>
          <p:nvPr>
            <p:ph type="title"/>
          </p:nvPr>
        </p:nvSpPr>
        <p:spPr>
          <a:xfrm>
            <a:off x="6096000" y="220434"/>
            <a:ext cx="5967546" cy="1190943"/>
          </a:xfrm>
        </p:spPr>
        <p:txBody>
          <a:bodyPr vert="horz" lIns="91440" tIns="45720" rIns="91440" bIns="45720" rtlCol="0" anchor="b">
            <a:noAutofit/>
          </a:bodyPr>
          <a:lstStyle/>
          <a:p>
            <a:pPr algn="r" rtl="0"/>
            <a:r>
              <a:rPr lang="he-IL" dirty="0">
                <a:latin typeface="David" panose="020E0502060401010101" pitchFamily="34" charset="-79"/>
                <a:cs typeface="David" panose="020E0502060401010101" pitchFamily="34" charset="-79"/>
              </a:rPr>
              <a:t>עדכון בזמן אמת על פעולות שנעשו ממסד הנתונים</a:t>
            </a:r>
            <a:endParaRPr lang="en-US" dirty="0">
              <a:latin typeface="David" panose="020E0502060401010101" pitchFamily="34" charset="-79"/>
              <a:cs typeface="David" panose="020E0502060401010101" pitchFamily="34" charset="-79"/>
            </a:endParaRPr>
          </a:p>
        </p:txBody>
      </p:sp>
      <p:sp>
        <p:nvSpPr>
          <p:cNvPr id="3" name="TextBox 2">
            <a:extLst>
              <a:ext uri="{FF2B5EF4-FFF2-40B4-BE49-F238E27FC236}">
                <a16:creationId xmlns:a16="http://schemas.microsoft.com/office/drawing/2014/main" id="{9A332EF7-7137-4188-8028-28024888CA20}"/>
              </a:ext>
            </a:extLst>
          </p:cNvPr>
          <p:cNvSpPr txBox="1"/>
          <p:nvPr/>
        </p:nvSpPr>
        <p:spPr>
          <a:xfrm>
            <a:off x="6351814" y="2856455"/>
            <a:ext cx="5510893" cy="646331"/>
          </a:xfrm>
          <a:prstGeom prst="rect">
            <a:avLst/>
          </a:prstGeom>
          <a:noFill/>
        </p:spPr>
        <p:txBody>
          <a:bodyPr wrap="square" rtlCol="0">
            <a:spAutoFit/>
          </a:bodyPr>
          <a:lstStyle/>
          <a:p>
            <a:r>
              <a:rPr lang="he-IL" dirty="0"/>
              <a:t>דף שמציג למשתמש בסדר כרונולוגי את הפעילות שלו באפליקציה, שם הסרט בו צפה ומתי צפה בו.</a:t>
            </a:r>
            <a:endParaRPr lang="en-IL" dirty="0"/>
          </a:p>
        </p:txBody>
      </p:sp>
      <p:pic>
        <p:nvPicPr>
          <p:cNvPr id="7" name="myactivity_REC">
            <a:hlinkClick r:id="" action="ppaction://media"/>
            <a:extLst>
              <a:ext uri="{FF2B5EF4-FFF2-40B4-BE49-F238E27FC236}">
                <a16:creationId xmlns:a16="http://schemas.microsoft.com/office/drawing/2014/main" id="{B9A402D9-FCEC-41DC-AD9A-4AD88B7D56E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12356" y="513734"/>
            <a:ext cx="3005120" cy="5830532"/>
          </a:xfrm>
        </p:spPr>
      </p:pic>
    </p:spTree>
    <p:extLst>
      <p:ext uri="{BB962C8B-B14F-4D97-AF65-F5344CB8AC3E}">
        <p14:creationId xmlns:p14="http://schemas.microsoft.com/office/powerpoint/2010/main" val="317601141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0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TotalTime>
  <Words>1438</Words>
  <Application>Microsoft Office PowerPoint</Application>
  <PresentationFormat>מסך רחב</PresentationFormat>
  <Paragraphs>152</Paragraphs>
  <Slides>31</Slides>
  <Notes>1</Notes>
  <HiddenSlides>0</HiddenSlides>
  <MMClips>11</MMClips>
  <ScaleCrop>false</ScaleCrop>
  <HeadingPairs>
    <vt:vector size="8" baseType="variant">
      <vt:variant>
        <vt:lpstr>גופנים בשימוש</vt:lpstr>
      </vt:variant>
      <vt:variant>
        <vt:i4>4</vt:i4>
      </vt:variant>
      <vt:variant>
        <vt:lpstr>ערכת נושא</vt:lpstr>
      </vt:variant>
      <vt:variant>
        <vt:i4>1</vt:i4>
      </vt:variant>
      <vt:variant>
        <vt:lpstr>שרתי OLE מוטבעים</vt:lpstr>
      </vt:variant>
      <vt:variant>
        <vt:i4>1</vt:i4>
      </vt:variant>
      <vt:variant>
        <vt:lpstr>כותרות שקופיות</vt:lpstr>
      </vt:variant>
      <vt:variant>
        <vt:i4>31</vt:i4>
      </vt:variant>
    </vt:vector>
  </HeadingPairs>
  <TitlesOfParts>
    <vt:vector size="37" baseType="lpstr">
      <vt:lpstr>Arial</vt:lpstr>
      <vt:lpstr>Calibri</vt:lpstr>
      <vt:lpstr>Calibri Light</vt:lpstr>
      <vt:lpstr>David</vt:lpstr>
      <vt:lpstr>Office Theme</vt:lpstr>
      <vt:lpstr>Acrobat Document</vt:lpstr>
      <vt:lpstr>https://github.com/DorGetter/WeWatch_App/blob/master/README.md</vt:lpstr>
      <vt:lpstr>מטרות האפליקציה ופערים </vt:lpstr>
      <vt:lpstr>הרשאות:  1. משתמש: צפייה בסרטים שליחת בקשות הוספת חברים צפייה בפעילות חברים באפליקציה  2. מנהל: העלאת סרטים טיפול בבקשות צפייה בבקשות קודמות</vt:lpstr>
      <vt:lpstr>הרשמה לאפליקציה:                  1. מילוי דף ההירשמות 2. אישור באמצעות המייל להירמות לאפליקציה.  </vt:lpstr>
      <vt:lpstr>דף הפרופיל של המשתמש</vt:lpstr>
      <vt:lpstr>דף פרופיל משתמש</vt:lpstr>
      <vt:lpstr>ספרית הסרטים</vt:lpstr>
      <vt:lpstr>ספריית הסרטים</vt:lpstr>
      <vt:lpstr>עדכון בזמן אמת על פעולות שנעשו ממסד הנתונים</vt:lpstr>
      <vt:lpstr>הוספת חברים לאפליקציה</vt:lpstr>
      <vt:lpstr>Feed</vt:lpstr>
      <vt:lpstr>הגשת בקשה לתוכן מספקי השירות</vt:lpstr>
      <vt:lpstr>דף הפרופיל של המנהל</vt:lpstr>
      <vt:lpstr>העלאת סרטים על ידי מנהלי המערכת </vt:lpstr>
      <vt:lpstr>טיפול בבקשות על ידי מנהלי המערכת </vt:lpstr>
      <vt:lpstr>הצגת הפעילות של מנהל באפליקציה </vt:lpstr>
      <vt:lpstr>דיאגרמות</vt:lpstr>
      <vt:lpstr>Activity Diagram </vt:lpstr>
      <vt:lpstr>Use Case Diagram </vt:lpstr>
      <vt:lpstr>Class Diagram </vt:lpstr>
      <vt:lpstr>Object Diagram </vt:lpstr>
      <vt:lpstr>Sequence Diagram </vt:lpstr>
      <vt:lpstr>State Machine Diagram </vt:lpstr>
      <vt:lpstr>ERD Diagram </vt:lpstr>
      <vt:lpstr>מסד הנתונים</vt:lpstr>
      <vt:lpstr>טבלאות המשתמשים והמנהלים </vt:lpstr>
      <vt:lpstr>טבלת הסרטים </vt:lpstr>
      <vt:lpstr>טבלת הצפיות </vt:lpstr>
      <vt:lpstr>טבלת הבקשות </vt:lpstr>
      <vt:lpstr>טבלת החברים </vt:lpstr>
      <vt:lpstr>github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ספריית הסרטים מתעדכנת באופן שוטף על ידי מנהלי המערכת בסרטים חדשים בהתאם לבקשות המשתמשים</dc:title>
  <dc:creator>orenlac93@gmail.com</dc:creator>
  <cp:lastModifiedBy>orenlac93@gmail.com</cp:lastModifiedBy>
  <cp:revision>23</cp:revision>
  <dcterms:created xsi:type="dcterms:W3CDTF">2021-01-01T09:03:54Z</dcterms:created>
  <dcterms:modified xsi:type="dcterms:W3CDTF">2021-01-04T20:32:41Z</dcterms:modified>
</cp:coreProperties>
</file>

<file path=docProps/thumbnail.jpeg>
</file>